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256" r:id="rId2"/>
    <p:sldId id="257" r:id="rId3"/>
    <p:sldId id="260" r:id="rId4"/>
    <p:sldId id="359" r:id="rId5"/>
    <p:sldId id="360" r:id="rId6"/>
    <p:sldId id="361" r:id="rId7"/>
    <p:sldId id="362" r:id="rId8"/>
    <p:sldId id="363" r:id="rId9"/>
    <p:sldId id="364" r:id="rId10"/>
    <p:sldId id="365" r:id="rId11"/>
    <p:sldId id="366" r:id="rId12"/>
    <p:sldId id="367" r:id="rId13"/>
    <p:sldId id="350" r:id="rId14"/>
    <p:sldId id="351" r:id="rId15"/>
    <p:sldId id="352" r:id="rId16"/>
    <p:sldId id="354" r:id="rId17"/>
    <p:sldId id="355" r:id="rId18"/>
    <p:sldId id="358" r:id="rId19"/>
    <p:sldId id="348" r:id="rId20"/>
    <p:sldId id="347" r:id="rId21"/>
    <p:sldId id="368" r:id="rId22"/>
    <p:sldId id="369" r:id="rId23"/>
    <p:sldId id="370" r:id="rId24"/>
    <p:sldId id="371" r:id="rId25"/>
    <p:sldId id="372" r:id="rId26"/>
    <p:sldId id="373" r:id="rId27"/>
    <p:sldId id="374" r:id="rId28"/>
    <p:sldId id="375" r:id="rId29"/>
    <p:sldId id="376" r:id="rId30"/>
    <p:sldId id="258" r:id="rId31"/>
    <p:sldId id="259" r:id="rId32"/>
    <p:sldId id="324" r:id="rId33"/>
    <p:sldId id="325" r:id="rId34"/>
    <p:sldId id="326" r:id="rId35"/>
    <p:sldId id="263" r:id="rId36"/>
    <p:sldId id="264" r:id="rId37"/>
    <p:sldId id="327" r:id="rId38"/>
    <p:sldId id="328" r:id="rId39"/>
    <p:sldId id="329" r:id="rId40"/>
    <p:sldId id="330" r:id="rId41"/>
    <p:sldId id="331" r:id="rId42"/>
    <p:sldId id="262" r:id="rId43"/>
    <p:sldId id="265" r:id="rId44"/>
    <p:sldId id="266" r:id="rId45"/>
    <p:sldId id="267" r:id="rId46"/>
    <p:sldId id="268" r:id="rId47"/>
    <p:sldId id="269" r:id="rId48"/>
    <p:sldId id="319" r:id="rId49"/>
    <p:sldId id="312" r:id="rId50"/>
    <p:sldId id="313" r:id="rId51"/>
    <p:sldId id="279" r:id="rId52"/>
    <p:sldId id="333" r:id="rId53"/>
    <p:sldId id="346" r:id="rId54"/>
    <p:sldId id="334" r:id="rId55"/>
    <p:sldId id="377" r:id="rId56"/>
    <p:sldId id="276" r:id="rId57"/>
    <p:sldId id="277" r:id="rId58"/>
    <p:sldId id="278"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A452CD8-C589-41EA-A40E-FAEE8007EAF1}">
          <p14:sldIdLst>
            <p14:sldId id="256"/>
            <p14:sldId id="257"/>
            <p14:sldId id="260"/>
            <p14:sldId id="359"/>
            <p14:sldId id="360"/>
            <p14:sldId id="361"/>
            <p14:sldId id="362"/>
            <p14:sldId id="363"/>
            <p14:sldId id="364"/>
            <p14:sldId id="365"/>
            <p14:sldId id="366"/>
            <p14:sldId id="367"/>
            <p14:sldId id="350"/>
            <p14:sldId id="351"/>
            <p14:sldId id="352"/>
            <p14:sldId id="354"/>
            <p14:sldId id="355"/>
            <p14:sldId id="358"/>
          </p14:sldIdLst>
        </p14:section>
        <p14:section name="Prep" id="{1E53FE23-1DED-4377-B212-2151D62CDEAC}">
          <p14:sldIdLst>
            <p14:sldId id="348"/>
            <p14:sldId id="347"/>
            <p14:sldId id="368"/>
            <p14:sldId id="369"/>
            <p14:sldId id="370"/>
            <p14:sldId id="371"/>
            <p14:sldId id="372"/>
            <p14:sldId id="373"/>
            <p14:sldId id="374"/>
            <p14:sldId id="375"/>
            <p14:sldId id="376"/>
            <p14:sldId id="258"/>
            <p14:sldId id="259"/>
            <p14:sldId id="324"/>
            <p14:sldId id="325"/>
            <p14:sldId id="326"/>
            <p14:sldId id="263"/>
            <p14:sldId id="264"/>
            <p14:sldId id="327"/>
            <p14:sldId id="328"/>
            <p14:sldId id="329"/>
            <p14:sldId id="330"/>
            <p14:sldId id="331"/>
          </p14:sldIdLst>
        </p14:section>
        <p14:section name="Requirements" id="{89BE5F03-6197-4245-83F9-03C9281CFB9D}">
          <p14:sldIdLst>
            <p14:sldId id="262"/>
            <p14:sldId id="265"/>
            <p14:sldId id="266"/>
            <p14:sldId id="267"/>
            <p14:sldId id="268"/>
            <p14:sldId id="269"/>
            <p14:sldId id="319"/>
          </p14:sldIdLst>
        </p14:section>
        <p14:section name="Planning" id="{AB2A052B-29BF-4DFF-B5A8-F0EF7ED6E78D}">
          <p14:sldIdLst>
            <p14:sldId id="312"/>
            <p14:sldId id="313"/>
            <p14:sldId id="279"/>
          </p14:sldIdLst>
        </p14:section>
        <p14:section name="Intruction Prompts" id="{34D0664A-C2AE-4FF1-A91F-1D51C3F8EF48}">
          <p14:sldIdLst>
            <p14:sldId id="333"/>
            <p14:sldId id="346"/>
            <p14:sldId id="334"/>
            <p14:sldId id="377"/>
          </p14:sldIdLst>
        </p14:section>
        <p14:section name="Implementation Prompts" id="{B646777F-9DCE-4849-96D0-0EB34096FA54}">
          <p14:sldIdLst>
            <p14:sldId id="276"/>
          </p14:sldIdLst>
        </p14:section>
        <p14:section name="Implementation" id="{0AB4BB57-1B0C-4FD0-AB41-9167B8641526}">
          <p14:sldIdLst>
            <p14:sldId id="277"/>
          </p14:sldIdLst>
        </p14:section>
        <p14:section name="Conclusion" id="{88AE7165-2595-46F7-9D48-AB868C65F527}">
          <p14:sldIdLst>
            <p14:sldId id="278"/>
          </p14:sldIdLst>
        </p14:section>
        <p14:section name="Archive" id="{775D2C25-879D-4400-AE15-4D6CB802EAF0}">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2" autoAdjust="0"/>
    <p:restoredTop sz="77874" autoAdjust="0"/>
  </p:normalViewPr>
  <p:slideViewPr>
    <p:cSldViewPr snapToGrid="0" snapToObjects="1">
      <p:cViewPr varScale="1">
        <p:scale>
          <a:sx n="180" d="100"/>
          <a:sy n="180" d="100"/>
        </p:scale>
        <p:origin x="1188"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0362AA-CFA7-4186-9A4F-0CD2C5781A05}"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CDFE04F2-C17A-42B4-BF3D-650381D65E68}">
      <dgm:prSet/>
      <dgm:spPr/>
      <dgm:t>
        <a:bodyPr/>
        <a:lstStyle/>
        <a:p>
          <a:pPr>
            <a:defRPr cap="all"/>
          </a:pPr>
          <a:r>
            <a:rPr lang="en-US"/>
            <a:t>Business rules</a:t>
          </a:r>
        </a:p>
      </dgm:t>
    </dgm:pt>
    <dgm:pt modelId="{4F751CFE-C861-4354-BA64-A742AB2D5291}" type="parTrans" cxnId="{4C53150A-0402-4A96-B712-D7B405984BDF}">
      <dgm:prSet/>
      <dgm:spPr/>
      <dgm:t>
        <a:bodyPr/>
        <a:lstStyle/>
        <a:p>
          <a:endParaRPr lang="en-US"/>
        </a:p>
      </dgm:t>
    </dgm:pt>
    <dgm:pt modelId="{3C6E9780-49A8-4ABF-94D8-67846F0AFA82}" type="sibTrans" cxnId="{4C53150A-0402-4A96-B712-D7B405984BDF}">
      <dgm:prSet/>
      <dgm:spPr/>
      <dgm:t>
        <a:bodyPr/>
        <a:lstStyle/>
        <a:p>
          <a:endParaRPr lang="en-US"/>
        </a:p>
      </dgm:t>
    </dgm:pt>
    <dgm:pt modelId="{A97BF373-6481-4DB2-B92A-52613CFB88EE}">
      <dgm:prSet/>
      <dgm:spPr/>
      <dgm:t>
        <a:bodyPr/>
        <a:lstStyle/>
        <a:p>
          <a:pPr>
            <a:defRPr cap="all"/>
          </a:pPr>
          <a:r>
            <a:rPr lang="en-US"/>
            <a:t>Workflows</a:t>
          </a:r>
        </a:p>
      </dgm:t>
    </dgm:pt>
    <dgm:pt modelId="{E9B53A6D-0DCE-4768-A6F6-B09F87456473}" type="parTrans" cxnId="{0DE53BBA-041C-4252-BCC0-168ABE28CE0B}">
      <dgm:prSet/>
      <dgm:spPr/>
      <dgm:t>
        <a:bodyPr/>
        <a:lstStyle/>
        <a:p>
          <a:endParaRPr lang="en-US"/>
        </a:p>
      </dgm:t>
    </dgm:pt>
    <dgm:pt modelId="{563FB25C-6502-4C56-9C7B-C6ACAD2DF57B}" type="sibTrans" cxnId="{0DE53BBA-041C-4252-BCC0-168ABE28CE0B}">
      <dgm:prSet/>
      <dgm:spPr/>
      <dgm:t>
        <a:bodyPr/>
        <a:lstStyle/>
        <a:p>
          <a:endParaRPr lang="en-US"/>
        </a:p>
      </dgm:t>
    </dgm:pt>
    <dgm:pt modelId="{BA497A9C-3708-4F2A-A8AF-F01D97784B2A}">
      <dgm:prSet/>
      <dgm:spPr/>
      <dgm:t>
        <a:bodyPr/>
        <a:lstStyle/>
        <a:p>
          <a:pPr>
            <a:defRPr cap="all"/>
          </a:pPr>
          <a:r>
            <a:rPr lang="en-US"/>
            <a:t>Tech stack</a:t>
          </a:r>
        </a:p>
      </dgm:t>
    </dgm:pt>
    <dgm:pt modelId="{43486A9B-431E-4C88-B82A-38B14D73C5D1}" type="parTrans" cxnId="{2EE0817C-67A0-478C-89A5-E7BB837A7BBC}">
      <dgm:prSet/>
      <dgm:spPr/>
      <dgm:t>
        <a:bodyPr/>
        <a:lstStyle/>
        <a:p>
          <a:endParaRPr lang="en-US"/>
        </a:p>
      </dgm:t>
    </dgm:pt>
    <dgm:pt modelId="{A4CCA0C5-0E40-4B00-A400-DD52B3DF7175}" type="sibTrans" cxnId="{2EE0817C-67A0-478C-89A5-E7BB837A7BBC}">
      <dgm:prSet/>
      <dgm:spPr/>
      <dgm:t>
        <a:bodyPr/>
        <a:lstStyle/>
        <a:p>
          <a:endParaRPr lang="en-US"/>
        </a:p>
      </dgm:t>
    </dgm:pt>
    <dgm:pt modelId="{C525FC69-D396-4EE7-BC31-9E2D01B1FAD0}">
      <dgm:prSet/>
      <dgm:spPr/>
      <dgm:t>
        <a:bodyPr/>
        <a:lstStyle/>
        <a:p>
          <a:pPr>
            <a:defRPr cap="all"/>
          </a:pPr>
          <a:r>
            <a:rPr lang="en-US"/>
            <a:t>Architecture</a:t>
          </a:r>
        </a:p>
      </dgm:t>
    </dgm:pt>
    <dgm:pt modelId="{31020E5F-8E7F-4B20-B074-3C59E7D97022}" type="parTrans" cxnId="{CFE851A4-4DE4-4EAA-ACE0-F849E501A028}">
      <dgm:prSet/>
      <dgm:spPr/>
      <dgm:t>
        <a:bodyPr/>
        <a:lstStyle/>
        <a:p>
          <a:endParaRPr lang="en-US"/>
        </a:p>
      </dgm:t>
    </dgm:pt>
    <dgm:pt modelId="{6CD7BE4E-C00C-4533-B247-E2A1B6E310E9}" type="sibTrans" cxnId="{CFE851A4-4DE4-4EAA-ACE0-F849E501A028}">
      <dgm:prSet/>
      <dgm:spPr/>
      <dgm:t>
        <a:bodyPr/>
        <a:lstStyle/>
        <a:p>
          <a:endParaRPr lang="en-US"/>
        </a:p>
      </dgm:t>
    </dgm:pt>
    <dgm:pt modelId="{BAB64876-436D-4396-AF89-9B27B2162A1E}" type="pres">
      <dgm:prSet presAssocID="{380362AA-CFA7-4186-9A4F-0CD2C5781A05}" presName="root" presStyleCnt="0">
        <dgm:presLayoutVars>
          <dgm:dir/>
          <dgm:resizeHandles val="exact"/>
        </dgm:presLayoutVars>
      </dgm:prSet>
      <dgm:spPr/>
    </dgm:pt>
    <dgm:pt modelId="{A0725C8A-DE4A-459A-932C-8A109844E47B}" type="pres">
      <dgm:prSet presAssocID="{CDFE04F2-C17A-42B4-BF3D-650381D65E68}" presName="compNode" presStyleCnt="0"/>
      <dgm:spPr/>
    </dgm:pt>
    <dgm:pt modelId="{061E6BC1-2272-4EAE-A900-EA40B9FB49E0}" type="pres">
      <dgm:prSet presAssocID="{CDFE04F2-C17A-42B4-BF3D-650381D65E68}" presName="iconBgRect" presStyleLbl="bgShp" presStyleIdx="0" presStyleCnt="4"/>
      <dgm:spPr/>
    </dgm:pt>
    <dgm:pt modelId="{3AA8AD76-CA92-45B3-81B9-8F109EE00ACC}" type="pres">
      <dgm:prSet presAssocID="{CDFE04F2-C17A-42B4-BF3D-650381D65E6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F6271CEF-2BB8-4E6B-8D2C-EB33B980B9CF}" type="pres">
      <dgm:prSet presAssocID="{CDFE04F2-C17A-42B4-BF3D-650381D65E68}" presName="spaceRect" presStyleCnt="0"/>
      <dgm:spPr/>
    </dgm:pt>
    <dgm:pt modelId="{CD4C2A3D-BCE8-43E0-936E-99290149579D}" type="pres">
      <dgm:prSet presAssocID="{CDFE04F2-C17A-42B4-BF3D-650381D65E68}" presName="textRect" presStyleLbl="revTx" presStyleIdx="0" presStyleCnt="4">
        <dgm:presLayoutVars>
          <dgm:chMax val="1"/>
          <dgm:chPref val="1"/>
        </dgm:presLayoutVars>
      </dgm:prSet>
      <dgm:spPr/>
    </dgm:pt>
    <dgm:pt modelId="{6FEB45C6-D07D-4BE5-9216-D7C7FC065FBC}" type="pres">
      <dgm:prSet presAssocID="{3C6E9780-49A8-4ABF-94D8-67846F0AFA82}" presName="sibTrans" presStyleCnt="0"/>
      <dgm:spPr/>
    </dgm:pt>
    <dgm:pt modelId="{784FD126-90FA-4AE2-988F-E0B4FE103542}" type="pres">
      <dgm:prSet presAssocID="{A97BF373-6481-4DB2-B92A-52613CFB88EE}" presName="compNode" presStyleCnt="0"/>
      <dgm:spPr/>
    </dgm:pt>
    <dgm:pt modelId="{3EE710BF-CC67-4416-AD16-5A4D27FD12B3}" type="pres">
      <dgm:prSet presAssocID="{A97BF373-6481-4DB2-B92A-52613CFB88EE}" presName="iconBgRect" presStyleLbl="bgShp" presStyleIdx="1" presStyleCnt="4"/>
      <dgm:spPr/>
    </dgm:pt>
    <dgm:pt modelId="{251F1EFE-2A6E-486A-9BB2-68EF27EC7BD8}" type="pres">
      <dgm:prSet presAssocID="{A97BF373-6481-4DB2-B92A-52613CFB88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75E58E26-FBF9-4DAC-905D-955E5BC41C5C}" type="pres">
      <dgm:prSet presAssocID="{A97BF373-6481-4DB2-B92A-52613CFB88EE}" presName="spaceRect" presStyleCnt="0"/>
      <dgm:spPr/>
    </dgm:pt>
    <dgm:pt modelId="{375293F4-0CD5-45E6-AF10-1A11F04A47A0}" type="pres">
      <dgm:prSet presAssocID="{A97BF373-6481-4DB2-B92A-52613CFB88EE}" presName="textRect" presStyleLbl="revTx" presStyleIdx="1" presStyleCnt="4">
        <dgm:presLayoutVars>
          <dgm:chMax val="1"/>
          <dgm:chPref val="1"/>
        </dgm:presLayoutVars>
      </dgm:prSet>
      <dgm:spPr/>
    </dgm:pt>
    <dgm:pt modelId="{A94416DA-B6DA-4F09-A3AA-0A8C6889B4BD}" type="pres">
      <dgm:prSet presAssocID="{563FB25C-6502-4C56-9C7B-C6ACAD2DF57B}" presName="sibTrans" presStyleCnt="0"/>
      <dgm:spPr/>
    </dgm:pt>
    <dgm:pt modelId="{6756C7A9-5AC1-4A03-A9DB-4F6E01B82FBC}" type="pres">
      <dgm:prSet presAssocID="{BA497A9C-3708-4F2A-A8AF-F01D97784B2A}" presName="compNode" presStyleCnt="0"/>
      <dgm:spPr/>
    </dgm:pt>
    <dgm:pt modelId="{E4D0C971-3F1D-4F7F-AB15-11485DF395F5}" type="pres">
      <dgm:prSet presAssocID="{BA497A9C-3708-4F2A-A8AF-F01D97784B2A}" presName="iconBgRect" presStyleLbl="bgShp" presStyleIdx="2" presStyleCnt="4"/>
      <dgm:spPr/>
    </dgm:pt>
    <dgm:pt modelId="{E628593C-DCB4-477F-849E-DFF69A149C19}" type="pres">
      <dgm:prSet presAssocID="{BA497A9C-3708-4F2A-A8AF-F01D97784B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B4236339-67E2-400D-87BC-20A352803702}" type="pres">
      <dgm:prSet presAssocID="{BA497A9C-3708-4F2A-A8AF-F01D97784B2A}" presName="spaceRect" presStyleCnt="0"/>
      <dgm:spPr/>
    </dgm:pt>
    <dgm:pt modelId="{1C4A96BC-9451-4393-949A-BD2835A2D326}" type="pres">
      <dgm:prSet presAssocID="{BA497A9C-3708-4F2A-A8AF-F01D97784B2A}" presName="textRect" presStyleLbl="revTx" presStyleIdx="2" presStyleCnt="4">
        <dgm:presLayoutVars>
          <dgm:chMax val="1"/>
          <dgm:chPref val="1"/>
        </dgm:presLayoutVars>
      </dgm:prSet>
      <dgm:spPr/>
    </dgm:pt>
    <dgm:pt modelId="{8DE4A139-A523-4D50-8492-89E47E3B2A0F}" type="pres">
      <dgm:prSet presAssocID="{A4CCA0C5-0E40-4B00-A400-DD52B3DF7175}" presName="sibTrans" presStyleCnt="0"/>
      <dgm:spPr/>
    </dgm:pt>
    <dgm:pt modelId="{EE7AB31D-EE92-46F7-A6C7-08532D0666CD}" type="pres">
      <dgm:prSet presAssocID="{C525FC69-D396-4EE7-BC31-9E2D01B1FAD0}" presName="compNode" presStyleCnt="0"/>
      <dgm:spPr/>
    </dgm:pt>
    <dgm:pt modelId="{E60CAC09-0DC2-4CF2-9913-5C08B309E9E0}" type="pres">
      <dgm:prSet presAssocID="{C525FC69-D396-4EE7-BC31-9E2D01B1FAD0}" presName="iconBgRect" presStyleLbl="bgShp" presStyleIdx="3" presStyleCnt="4"/>
      <dgm:spPr/>
    </dgm:pt>
    <dgm:pt modelId="{B5B3BDAF-ABD3-42C9-BB67-17C4DAC38627}" type="pres">
      <dgm:prSet presAssocID="{C525FC69-D396-4EE7-BC31-9E2D01B1FAD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idge scene"/>
        </a:ext>
      </dgm:extLst>
    </dgm:pt>
    <dgm:pt modelId="{00EBB419-984A-4EA8-B9C1-B2F37ECF3FE0}" type="pres">
      <dgm:prSet presAssocID="{C525FC69-D396-4EE7-BC31-9E2D01B1FAD0}" presName="spaceRect" presStyleCnt="0"/>
      <dgm:spPr/>
    </dgm:pt>
    <dgm:pt modelId="{A00AAAE9-7EAC-4D2C-97DC-449D37B75628}" type="pres">
      <dgm:prSet presAssocID="{C525FC69-D396-4EE7-BC31-9E2D01B1FAD0}" presName="textRect" presStyleLbl="revTx" presStyleIdx="3" presStyleCnt="4">
        <dgm:presLayoutVars>
          <dgm:chMax val="1"/>
          <dgm:chPref val="1"/>
        </dgm:presLayoutVars>
      </dgm:prSet>
      <dgm:spPr/>
    </dgm:pt>
  </dgm:ptLst>
  <dgm:cxnLst>
    <dgm:cxn modelId="{4C53150A-0402-4A96-B712-D7B405984BDF}" srcId="{380362AA-CFA7-4186-9A4F-0CD2C5781A05}" destId="{CDFE04F2-C17A-42B4-BF3D-650381D65E68}" srcOrd="0" destOrd="0" parTransId="{4F751CFE-C861-4354-BA64-A742AB2D5291}" sibTransId="{3C6E9780-49A8-4ABF-94D8-67846F0AFA82}"/>
    <dgm:cxn modelId="{96A02B40-FBDD-46EA-8345-9CCD745C2E34}" type="presOf" srcId="{A97BF373-6481-4DB2-B92A-52613CFB88EE}" destId="{375293F4-0CD5-45E6-AF10-1A11F04A47A0}" srcOrd="0" destOrd="0" presId="urn:microsoft.com/office/officeart/2018/5/layout/IconCircleLabelList"/>
    <dgm:cxn modelId="{2EE0817C-67A0-478C-89A5-E7BB837A7BBC}" srcId="{380362AA-CFA7-4186-9A4F-0CD2C5781A05}" destId="{BA497A9C-3708-4F2A-A8AF-F01D97784B2A}" srcOrd="2" destOrd="0" parTransId="{43486A9B-431E-4C88-B82A-38B14D73C5D1}" sibTransId="{A4CCA0C5-0E40-4B00-A400-DD52B3DF7175}"/>
    <dgm:cxn modelId="{CFE851A4-4DE4-4EAA-ACE0-F849E501A028}" srcId="{380362AA-CFA7-4186-9A4F-0CD2C5781A05}" destId="{C525FC69-D396-4EE7-BC31-9E2D01B1FAD0}" srcOrd="3" destOrd="0" parTransId="{31020E5F-8E7F-4B20-B074-3C59E7D97022}" sibTransId="{6CD7BE4E-C00C-4533-B247-E2A1B6E310E9}"/>
    <dgm:cxn modelId="{0DE53BBA-041C-4252-BCC0-168ABE28CE0B}" srcId="{380362AA-CFA7-4186-9A4F-0CD2C5781A05}" destId="{A97BF373-6481-4DB2-B92A-52613CFB88EE}" srcOrd="1" destOrd="0" parTransId="{E9B53A6D-0DCE-4768-A6F6-B09F87456473}" sibTransId="{563FB25C-6502-4C56-9C7B-C6ACAD2DF57B}"/>
    <dgm:cxn modelId="{8665BFBE-F745-4481-9E42-6FFADC43B24B}" type="presOf" srcId="{CDFE04F2-C17A-42B4-BF3D-650381D65E68}" destId="{CD4C2A3D-BCE8-43E0-936E-99290149579D}" srcOrd="0" destOrd="0" presId="urn:microsoft.com/office/officeart/2018/5/layout/IconCircleLabelList"/>
    <dgm:cxn modelId="{355FA2D5-8101-41E9-A42B-B704B9787B2D}" type="presOf" srcId="{380362AA-CFA7-4186-9A4F-0CD2C5781A05}" destId="{BAB64876-436D-4396-AF89-9B27B2162A1E}" srcOrd="0" destOrd="0" presId="urn:microsoft.com/office/officeart/2018/5/layout/IconCircleLabelList"/>
    <dgm:cxn modelId="{A9A965DD-F324-4881-ACE6-9AE9D0D5732D}" type="presOf" srcId="{BA497A9C-3708-4F2A-A8AF-F01D97784B2A}" destId="{1C4A96BC-9451-4393-949A-BD2835A2D326}" srcOrd="0" destOrd="0" presId="urn:microsoft.com/office/officeart/2018/5/layout/IconCircleLabelList"/>
    <dgm:cxn modelId="{43097FFF-3D54-4849-A31B-187CF65ECA2F}" type="presOf" srcId="{C525FC69-D396-4EE7-BC31-9E2D01B1FAD0}" destId="{A00AAAE9-7EAC-4D2C-97DC-449D37B75628}" srcOrd="0" destOrd="0" presId="urn:microsoft.com/office/officeart/2018/5/layout/IconCircleLabelList"/>
    <dgm:cxn modelId="{D8A21499-96EA-4452-AD45-CAF002F7798D}" type="presParOf" srcId="{BAB64876-436D-4396-AF89-9B27B2162A1E}" destId="{A0725C8A-DE4A-459A-932C-8A109844E47B}" srcOrd="0" destOrd="0" presId="urn:microsoft.com/office/officeart/2018/5/layout/IconCircleLabelList"/>
    <dgm:cxn modelId="{FF2091B0-A6BC-4463-9E7E-26C24F9A159E}" type="presParOf" srcId="{A0725C8A-DE4A-459A-932C-8A109844E47B}" destId="{061E6BC1-2272-4EAE-A900-EA40B9FB49E0}" srcOrd="0" destOrd="0" presId="urn:microsoft.com/office/officeart/2018/5/layout/IconCircleLabelList"/>
    <dgm:cxn modelId="{2F6B11CF-A881-4385-9B69-B4C175EC75E2}" type="presParOf" srcId="{A0725C8A-DE4A-459A-932C-8A109844E47B}" destId="{3AA8AD76-CA92-45B3-81B9-8F109EE00ACC}" srcOrd="1" destOrd="0" presId="urn:microsoft.com/office/officeart/2018/5/layout/IconCircleLabelList"/>
    <dgm:cxn modelId="{F2D2C459-CDAC-4B2C-BCC4-4F117E76D87C}" type="presParOf" srcId="{A0725C8A-DE4A-459A-932C-8A109844E47B}" destId="{F6271CEF-2BB8-4E6B-8D2C-EB33B980B9CF}" srcOrd="2" destOrd="0" presId="urn:microsoft.com/office/officeart/2018/5/layout/IconCircleLabelList"/>
    <dgm:cxn modelId="{E3EBC539-B27D-4A32-971C-9884D18887FD}" type="presParOf" srcId="{A0725C8A-DE4A-459A-932C-8A109844E47B}" destId="{CD4C2A3D-BCE8-43E0-936E-99290149579D}" srcOrd="3" destOrd="0" presId="urn:microsoft.com/office/officeart/2018/5/layout/IconCircleLabelList"/>
    <dgm:cxn modelId="{F48226DD-DCCE-4AB1-A57F-D599AAEC8CFF}" type="presParOf" srcId="{BAB64876-436D-4396-AF89-9B27B2162A1E}" destId="{6FEB45C6-D07D-4BE5-9216-D7C7FC065FBC}" srcOrd="1" destOrd="0" presId="urn:microsoft.com/office/officeart/2018/5/layout/IconCircleLabelList"/>
    <dgm:cxn modelId="{4053C7FB-80E7-44A4-ABAA-A73D48AFA57A}" type="presParOf" srcId="{BAB64876-436D-4396-AF89-9B27B2162A1E}" destId="{784FD126-90FA-4AE2-988F-E0B4FE103542}" srcOrd="2" destOrd="0" presId="urn:microsoft.com/office/officeart/2018/5/layout/IconCircleLabelList"/>
    <dgm:cxn modelId="{FB2F5E84-508E-4294-B713-F14F147F2A03}" type="presParOf" srcId="{784FD126-90FA-4AE2-988F-E0B4FE103542}" destId="{3EE710BF-CC67-4416-AD16-5A4D27FD12B3}" srcOrd="0" destOrd="0" presId="urn:microsoft.com/office/officeart/2018/5/layout/IconCircleLabelList"/>
    <dgm:cxn modelId="{AC50950A-7249-4E89-99B4-FA761D1CBC83}" type="presParOf" srcId="{784FD126-90FA-4AE2-988F-E0B4FE103542}" destId="{251F1EFE-2A6E-486A-9BB2-68EF27EC7BD8}" srcOrd="1" destOrd="0" presId="urn:microsoft.com/office/officeart/2018/5/layout/IconCircleLabelList"/>
    <dgm:cxn modelId="{73A3C45F-079C-405D-993A-C8720CDECB5E}" type="presParOf" srcId="{784FD126-90FA-4AE2-988F-E0B4FE103542}" destId="{75E58E26-FBF9-4DAC-905D-955E5BC41C5C}" srcOrd="2" destOrd="0" presId="urn:microsoft.com/office/officeart/2018/5/layout/IconCircleLabelList"/>
    <dgm:cxn modelId="{2A4B818A-F537-440E-8143-177BE68DC48B}" type="presParOf" srcId="{784FD126-90FA-4AE2-988F-E0B4FE103542}" destId="{375293F4-0CD5-45E6-AF10-1A11F04A47A0}" srcOrd="3" destOrd="0" presId="urn:microsoft.com/office/officeart/2018/5/layout/IconCircleLabelList"/>
    <dgm:cxn modelId="{BD3D4A1D-7BDC-4AF8-88C2-6B6BB19A7A82}" type="presParOf" srcId="{BAB64876-436D-4396-AF89-9B27B2162A1E}" destId="{A94416DA-B6DA-4F09-A3AA-0A8C6889B4BD}" srcOrd="3" destOrd="0" presId="urn:microsoft.com/office/officeart/2018/5/layout/IconCircleLabelList"/>
    <dgm:cxn modelId="{D0631E89-623F-416C-BBA2-42145D63709A}" type="presParOf" srcId="{BAB64876-436D-4396-AF89-9B27B2162A1E}" destId="{6756C7A9-5AC1-4A03-A9DB-4F6E01B82FBC}" srcOrd="4" destOrd="0" presId="urn:microsoft.com/office/officeart/2018/5/layout/IconCircleLabelList"/>
    <dgm:cxn modelId="{87CF1826-6317-47F7-AF27-15DEB6DCCC9B}" type="presParOf" srcId="{6756C7A9-5AC1-4A03-A9DB-4F6E01B82FBC}" destId="{E4D0C971-3F1D-4F7F-AB15-11485DF395F5}" srcOrd="0" destOrd="0" presId="urn:microsoft.com/office/officeart/2018/5/layout/IconCircleLabelList"/>
    <dgm:cxn modelId="{4DE02EAD-F571-472D-9F68-29DF6CA197CD}" type="presParOf" srcId="{6756C7A9-5AC1-4A03-A9DB-4F6E01B82FBC}" destId="{E628593C-DCB4-477F-849E-DFF69A149C19}" srcOrd="1" destOrd="0" presId="urn:microsoft.com/office/officeart/2018/5/layout/IconCircleLabelList"/>
    <dgm:cxn modelId="{06D10BEB-002C-47C9-BB5F-59B2EC7912C6}" type="presParOf" srcId="{6756C7A9-5AC1-4A03-A9DB-4F6E01B82FBC}" destId="{B4236339-67E2-400D-87BC-20A352803702}" srcOrd="2" destOrd="0" presId="urn:microsoft.com/office/officeart/2018/5/layout/IconCircleLabelList"/>
    <dgm:cxn modelId="{BF8BC9C8-F3AC-45BE-8C3F-47D3284BE3AF}" type="presParOf" srcId="{6756C7A9-5AC1-4A03-A9DB-4F6E01B82FBC}" destId="{1C4A96BC-9451-4393-949A-BD2835A2D326}" srcOrd="3" destOrd="0" presId="urn:microsoft.com/office/officeart/2018/5/layout/IconCircleLabelList"/>
    <dgm:cxn modelId="{80BD89E4-3A57-4112-8D3A-7F522F63E45F}" type="presParOf" srcId="{BAB64876-436D-4396-AF89-9B27B2162A1E}" destId="{8DE4A139-A523-4D50-8492-89E47E3B2A0F}" srcOrd="5" destOrd="0" presId="urn:microsoft.com/office/officeart/2018/5/layout/IconCircleLabelList"/>
    <dgm:cxn modelId="{50421AAF-BAF7-4C76-B4DE-C0C57F77ABDC}" type="presParOf" srcId="{BAB64876-436D-4396-AF89-9B27B2162A1E}" destId="{EE7AB31D-EE92-46F7-A6C7-08532D0666CD}" srcOrd="6" destOrd="0" presId="urn:microsoft.com/office/officeart/2018/5/layout/IconCircleLabelList"/>
    <dgm:cxn modelId="{58A2C88D-1234-4997-87C7-727C9E76EBE3}" type="presParOf" srcId="{EE7AB31D-EE92-46F7-A6C7-08532D0666CD}" destId="{E60CAC09-0DC2-4CF2-9913-5C08B309E9E0}" srcOrd="0" destOrd="0" presId="urn:microsoft.com/office/officeart/2018/5/layout/IconCircleLabelList"/>
    <dgm:cxn modelId="{7124DB24-84BD-4A73-BE4D-793EF502D3D9}" type="presParOf" srcId="{EE7AB31D-EE92-46F7-A6C7-08532D0666CD}" destId="{B5B3BDAF-ABD3-42C9-BB67-17C4DAC38627}" srcOrd="1" destOrd="0" presId="urn:microsoft.com/office/officeart/2018/5/layout/IconCircleLabelList"/>
    <dgm:cxn modelId="{1A4F49DF-AB41-4B06-A284-27B995E80824}" type="presParOf" srcId="{EE7AB31D-EE92-46F7-A6C7-08532D0666CD}" destId="{00EBB419-984A-4EA8-B9C1-B2F37ECF3FE0}" srcOrd="2" destOrd="0" presId="urn:microsoft.com/office/officeart/2018/5/layout/IconCircleLabelList"/>
    <dgm:cxn modelId="{2A481108-8668-4752-AA33-93CF1C76BD72}" type="presParOf" srcId="{EE7AB31D-EE92-46F7-A6C7-08532D0666CD}" destId="{A00AAAE9-7EAC-4D2C-97DC-449D37B7562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E6BC1-2272-4EAE-A900-EA40B9FB49E0}">
      <dsp:nvSpPr>
        <dsp:cNvPr id="0" name=""/>
        <dsp:cNvSpPr/>
      </dsp:nvSpPr>
      <dsp:spPr>
        <a:xfrm>
          <a:off x="341781" y="586556"/>
          <a:ext cx="1062615" cy="10626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A8AD76-CA92-45B3-81B9-8F109EE00ACC}">
      <dsp:nvSpPr>
        <dsp:cNvPr id="0" name=""/>
        <dsp:cNvSpPr/>
      </dsp:nvSpPr>
      <dsp:spPr>
        <a:xfrm>
          <a:off x="568240" y="813015"/>
          <a:ext cx="609697" cy="6096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4C2A3D-BCE8-43E0-936E-99290149579D}">
      <dsp:nvSpPr>
        <dsp:cNvPr id="0" name=""/>
        <dsp:cNvSpPr/>
      </dsp:nvSpPr>
      <dsp:spPr>
        <a:xfrm>
          <a:off x="2092" y="1980150"/>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Business rules</a:t>
          </a:r>
        </a:p>
      </dsp:txBody>
      <dsp:txXfrm>
        <a:off x="2092" y="1980150"/>
        <a:ext cx="1741992" cy="696796"/>
      </dsp:txXfrm>
    </dsp:sp>
    <dsp:sp modelId="{3EE710BF-CC67-4416-AD16-5A4D27FD12B3}">
      <dsp:nvSpPr>
        <dsp:cNvPr id="0" name=""/>
        <dsp:cNvSpPr/>
      </dsp:nvSpPr>
      <dsp:spPr>
        <a:xfrm>
          <a:off x="2388621" y="586556"/>
          <a:ext cx="1062615" cy="10626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F1EFE-2A6E-486A-9BB2-68EF27EC7BD8}">
      <dsp:nvSpPr>
        <dsp:cNvPr id="0" name=""/>
        <dsp:cNvSpPr/>
      </dsp:nvSpPr>
      <dsp:spPr>
        <a:xfrm>
          <a:off x="2615080" y="813015"/>
          <a:ext cx="609697" cy="6096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5293F4-0CD5-45E6-AF10-1A11F04A47A0}">
      <dsp:nvSpPr>
        <dsp:cNvPr id="0" name=""/>
        <dsp:cNvSpPr/>
      </dsp:nvSpPr>
      <dsp:spPr>
        <a:xfrm>
          <a:off x="2048933" y="1980150"/>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Workflows</a:t>
          </a:r>
        </a:p>
      </dsp:txBody>
      <dsp:txXfrm>
        <a:off x="2048933" y="1980150"/>
        <a:ext cx="1741992" cy="696796"/>
      </dsp:txXfrm>
    </dsp:sp>
    <dsp:sp modelId="{E4D0C971-3F1D-4F7F-AB15-11485DF395F5}">
      <dsp:nvSpPr>
        <dsp:cNvPr id="0" name=""/>
        <dsp:cNvSpPr/>
      </dsp:nvSpPr>
      <dsp:spPr>
        <a:xfrm>
          <a:off x="4435462" y="586556"/>
          <a:ext cx="1062615" cy="10626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28593C-DCB4-477F-849E-DFF69A149C19}">
      <dsp:nvSpPr>
        <dsp:cNvPr id="0" name=""/>
        <dsp:cNvSpPr/>
      </dsp:nvSpPr>
      <dsp:spPr>
        <a:xfrm>
          <a:off x="4661921" y="813015"/>
          <a:ext cx="609697" cy="6096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4A96BC-9451-4393-949A-BD2835A2D326}">
      <dsp:nvSpPr>
        <dsp:cNvPr id="0" name=""/>
        <dsp:cNvSpPr/>
      </dsp:nvSpPr>
      <dsp:spPr>
        <a:xfrm>
          <a:off x="4095774" y="1980150"/>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Tech stack</a:t>
          </a:r>
        </a:p>
      </dsp:txBody>
      <dsp:txXfrm>
        <a:off x="4095774" y="1980150"/>
        <a:ext cx="1741992" cy="696796"/>
      </dsp:txXfrm>
    </dsp:sp>
    <dsp:sp modelId="{E60CAC09-0DC2-4CF2-9913-5C08B309E9E0}">
      <dsp:nvSpPr>
        <dsp:cNvPr id="0" name=""/>
        <dsp:cNvSpPr/>
      </dsp:nvSpPr>
      <dsp:spPr>
        <a:xfrm>
          <a:off x="6482303" y="586556"/>
          <a:ext cx="1062615" cy="10626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3BDAF-ABD3-42C9-BB67-17C4DAC38627}">
      <dsp:nvSpPr>
        <dsp:cNvPr id="0" name=""/>
        <dsp:cNvSpPr/>
      </dsp:nvSpPr>
      <dsp:spPr>
        <a:xfrm>
          <a:off x="6708762" y="813015"/>
          <a:ext cx="609697" cy="6096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AAAE9-7EAC-4D2C-97DC-449D37B75628}">
      <dsp:nvSpPr>
        <dsp:cNvPr id="0" name=""/>
        <dsp:cNvSpPr/>
      </dsp:nvSpPr>
      <dsp:spPr>
        <a:xfrm>
          <a:off x="6142615" y="1980150"/>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Architecture</a:t>
          </a:r>
        </a:p>
      </dsp:txBody>
      <dsp:txXfrm>
        <a:off x="6142615" y="1980150"/>
        <a:ext cx="1741992" cy="69679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2/12/2026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Welcome to this session on controlling GitHub Copilot instruction files. This is a critical topic for teams implementing AI-assisted development workflows, as understanding how instructions are submitted with every prompt is essential for maintaining consistency, reducing token costs, and ensuring the right context reaches your AI assistant.</a:t>
            </a:r>
          </a:p>
          <a:p>
            <a:pPr marL="0" lvl="0" indent="0">
              <a:buNone/>
            </a:pPr>
            <a:endParaRPr/>
          </a:p>
          <a:p>
            <a:pPr marL="0" lvl="0" indent="0">
              <a:buNone/>
            </a:pPr>
            <a:r>
              <a:t>Today we’ll cover four key areas: how the automatic inclusion system works through the applyTo field, how prompt files interact with instructions, how chat modes affect instruction submission, and practical strategies for controlling your context.</a:t>
            </a:r>
          </a:p>
          <a:p>
            <a:pPr marL="0" lvl="0" indent="0">
              <a:buNone/>
            </a:pPr>
            <a:endParaRPr/>
          </a:p>
          <a:p>
            <a:pPr marL="0" lvl="0" indent="0">
              <a:buNone/>
            </a:pPr>
            <a:r>
              <a:t>This session assumes you’re familiar with basic GitHub Copilot usage and have worked with instruction files before. If you haven’t, we recommend reviewing the “Creating Instruction Files” session first.</a:t>
            </a:r>
          </a:p>
          <a:p>
            <a:pPr marL="0" lvl="0" indent="0">
              <a:buNone/>
            </a:pPr>
            <a:endParaRPr/>
          </a:p>
          <a:p>
            <a:pPr marL="0" lvl="0" indent="0">
              <a:buNone/>
            </a:pPr>
            <a:r>
              <a:t>Estimated time: 15-20 minutes including Q&amp;A.</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Delivery</a:t>
            </a:r>
            <a:r>
              <a:t>: Start with enthusiasm - focus on immediate productivity gains by using existing tools.</a:t>
            </a:r>
          </a:p>
          <a:p>
            <a:pPr marL="0" lvl="0" indent="0">
              <a:buNone/>
            </a:pPr>
            <a:endParaRPr/>
          </a:p>
          <a:p>
            <a:pPr marL="0" lvl="0" indent="0">
              <a:buNone/>
            </a:pPr>
            <a:r>
              <a:rPr b="1"/>
              <a:t>Timing</a:t>
            </a:r>
            <a:r>
              <a:t>: 1 minute - brief introduction</a:t>
            </a:r>
          </a:p>
          <a:p>
            <a:pPr marL="0" lvl="0" indent="0">
              <a:buNone/>
            </a:pPr>
            <a:endParaRPr/>
          </a:p>
          <a:p>
            <a:pPr marL="0" lvl="0" indent="0">
              <a:buNone/>
            </a:pPr>
            <a:r>
              <a:rPr b="1"/>
              <a:t>Key Points</a:t>
            </a:r>
            <a:r>
              <a:t>:</a:t>
            </a:r>
          </a:p>
          <a:p>
            <a:pPr marL="0" lvl="0" indent="0">
              <a:buNone/>
            </a:pPr>
            <a:endParaRPr/>
          </a:p>
          <a:p>
            <a:pPr lvl="0"/>
            <a:r>
              <a:t>MCP servers are ready-to-use tools that enhance Copilot</a:t>
            </a:r>
          </a:p>
          <a:p>
            <a:pPr marL="0" lvl="0" indent="0">
              <a:buNone/>
            </a:pPr>
            <a:endParaRPr/>
          </a:p>
          <a:p>
            <a:pPr lvl="0"/>
            <a:r>
              <a:t>No need to build from scratch - consume existing servers</a:t>
            </a:r>
          </a:p>
          <a:p>
            <a:pPr marL="0" lvl="0" indent="0">
              <a:buNone/>
            </a:pPr>
            <a:endParaRPr/>
          </a:p>
          <a:p>
            <a:pPr lvl="0"/>
            <a:r>
              <a:t>Dozens of community servers available today</a:t>
            </a:r>
          </a:p>
          <a:p>
            <a:pPr marL="0" lvl="0" indent="0">
              <a:buNone/>
            </a:pPr>
            <a:endParaRPr/>
          </a:p>
          <a:p>
            <a:pPr lvl="0"/>
            <a:r>
              <a:t>Simple configuration unlocks powerful capabilities</a:t>
            </a:r>
          </a:p>
          <a:p>
            <a:pPr marL="0" lvl="0" indent="0">
              <a:buNone/>
            </a:pPr>
            <a:endParaRPr/>
          </a:p>
          <a:p>
            <a:pPr marL="0" lvl="0" indent="0">
              <a:buNone/>
            </a:pPr>
            <a:r>
              <a:rPr b="1"/>
              <a:t>Transition</a:t>
            </a:r>
            <a:r>
              <a:t>: “Let’s explore how to use MCP servers to enhance your development workflow”</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Delivery</a:t>
            </a:r>
            <a:r>
              <a:t>: Emphasize “consume not create” - developers use existing servers.</a:t>
            </a:r>
          </a:p>
          <a:p>
            <a:pPr marL="0" lvl="0" indent="0">
              <a:buNone/>
            </a:pPr>
            <a:endParaRPr/>
          </a:p>
          <a:p>
            <a:pPr marL="0" lvl="0" indent="0">
              <a:buNone/>
            </a:pPr>
            <a:r>
              <a:rPr b="1"/>
              <a:t>Timing</a:t>
            </a:r>
            <a:r>
              <a:t>: 2-3 minutes</a:t>
            </a:r>
          </a:p>
          <a:p>
            <a:pPr marL="0" lvl="0" indent="0">
              <a:buNone/>
            </a:pPr>
            <a:endParaRPr/>
          </a:p>
          <a:p>
            <a:pPr marL="0" lvl="0" indent="0">
              <a:buNone/>
            </a:pPr>
            <a:r>
              <a:rPr b="1"/>
              <a:t>Key Points</a:t>
            </a:r>
            <a:r>
              <a:t>:</a:t>
            </a:r>
          </a:p>
          <a:p>
            <a:pPr marL="0" lvl="0" indent="0">
              <a:buNone/>
            </a:pPr>
            <a:endParaRPr/>
          </a:p>
          <a:p>
            <a:pPr lvl="0"/>
            <a:r>
              <a:t>MCP servers are like npm packages - install and use</a:t>
            </a:r>
          </a:p>
          <a:p>
            <a:pPr marL="0" lvl="0" indent="0">
              <a:buNone/>
            </a:pPr>
            <a:endParaRPr/>
          </a:p>
          <a:p>
            <a:pPr lvl="0"/>
            <a:r>
              <a:t>Large ecosystem of ready-to-use servers</a:t>
            </a:r>
          </a:p>
          <a:p>
            <a:pPr marL="0" lvl="0" indent="0">
              <a:buNone/>
            </a:pPr>
            <a:endParaRPr/>
          </a:p>
          <a:p>
            <a:pPr lvl="0"/>
            <a:r>
              <a:t>Community maintains servers for databases, APIs, file systems, etc.</a:t>
            </a:r>
          </a:p>
          <a:p>
            <a:pPr marL="0" lvl="0" indent="0">
              <a:buNone/>
            </a:pPr>
            <a:endParaRPr/>
          </a:p>
          <a:p>
            <a:pPr lvl="0"/>
            <a:r>
              <a:t>Configuration is simple JSON - no coding required</a:t>
            </a:r>
          </a:p>
          <a:p>
            <a:pPr marL="0" lvl="0" indent="0">
              <a:buNone/>
            </a:pPr>
            <a:endParaRPr/>
          </a:p>
          <a:p>
            <a:pPr marL="0" lvl="0" indent="0">
              <a:buNone/>
            </a:pPr>
            <a:r>
              <a:rPr b="1"/>
              <a:t>Examples</a:t>
            </a:r>
            <a:r>
              <a:t>:</a:t>
            </a:r>
          </a:p>
          <a:p>
            <a:pPr marL="0" lvl="0" indent="0">
              <a:buNone/>
            </a:pPr>
            <a:endParaRPr/>
          </a:p>
          <a:p>
            <a:pPr lvl="0"/>
            <a:r>
              <a:t>GitHub MCP Server: Access repos and issues</a:t>
            </a:r>
          </a:p>
          <a:p>
            <a:pPr marL="0" lvl="0" indent="0">
              <a:buNone/>
            </a:pPr>
            <a:endParaRPr/>
          </a:p>
          <a:p>
            <a:pPr lvl="0"/>
            <a:r>
              <a:t>Postgres MCP Server: Query your database</a:t>
            </a:r>
          </a:p>
          <a:p>
            <a:pPr marL="0" lvl="0" indent="0">
              <a:buNone/>
            </a:pPr>
            <a:endParaRPr/>
          </a:p>
          <a:p>
            <a:pPr lvl="0"/>
            <a:r>
              <a:t>Filesystem MCP Server: Safe file access for Copilot</a:t>
            </a:r>
          </a:p>
          <a:p>
            <a:pPr marL="0" lvl="0" indent="0">
              <a:buNone/>
            </a:pPr>
            <a:endParaRPr/>
          </a:p>
          <a:p>
            <a:pPr lvl="0"/>
            <a:r>
              <a:t>Slack MCP Server: Read channels and messages</a:t>
            </a:r>
          </a:p>
          <a:p>
            <a:pPr marL="0" lvl="0" indent="0">
              <a:buNone/>
            </a:pPr>
            <a:endParaRPr/>
          </a:p>
          <a:p>
            <a:pPr marL="0" lvl="0" indent="0">
              <a:buNone/>
            </a:pPr>
            <a:r>
              <a:rPr b="1"/>
              <a:t>Transition</a:t>
            </a:r>
            <a:r>
              <a:t>: “Let’s see the architecture from a consumer’s perspective”</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Delivery</a:t>
            </a:r>
            <a:r>
              <a:t>: Focus on what the developer controls - configuration, not code.</a:t>
            </a:r>
          </a:p>
          <a:p>
            <a:pPr marL="0" lvl="0" indent="0">
              <a:buNone/>
            </a:pPr>
            <a:endParaRPr/>
          </a:p>
          <a:p>
            <a:pPr marL="0" lvl="0" indent="0">
              <a:buNone/>
            </a:pPr>
            <a:r>
              <a:rPr b="1"/>
              <a:t>Timing</a:t>
            </a:r>
            <a:r>
              <a:t>: 3-4 minutes</a:t>
            </a:r>
          </a:p>
          <a:p>
            <a:pPr marL="0" lvl="0" indent="0">
              <a:buNone/>
            </a:pPr>
            <a:endParaRPr/>
          </a:p>
          <a:p>
            <a:pPr marL="0" lvl="0" indent="0">
              <a:buNone/>
            </a:pPr>
            <a:r>
              <a:rPr b="1"/>
              <a:t>Key Points</a:t>
            </a:r>
            <a:r>
              <a:t>:</a:t>
            </a:r>
          </a:p>
          <a:p>
            <a:pPr marL="0" lvl="0" indent="0">
              <a:buNone/>
            </a:pPr>
            <a:endParaRPr/>
          </a:p>
          <a:p>
            <a:pPr lvl="0"/>
            <a:r>
              <a:t>You don’t write server code - you configure existing servers</a:t>
            </a:r>
          </a:p>
          <a:p>
            <a:pPr marL="0" lvl="0" indent="0">
              <a:buNone/>
            </a:pPr>
            <a:endParaRPr/>
          </a:p>
          <a:p>
            <a:pPr lvl="0"/>
            <a:r>
              <a:t>Servers are distributed as npm packages, Python packages, or binaries</a:t>
            </a:r>
          </a:p>
          <a:p>
            <a:pPr marL="0" lvl="0" indent="0">
              <a:buNone/>
            </a:pPr>
            <a:endParaRPr/>
          </a:p>
          <a:p>
            <a:pPr lvl="0"/>
            <a:r>
              <a:t>Your job: Install server + configure what it can access</a:t>
            </a:r>
          </a:p>
          <a:p>
            <a:pPr marL="0" lvl="0" indent="0">
              <a:buNone/>
            </a:pPr>
            <a:endParaRPr/>
          </a:p>
          <a:p>
            <a:pPr lvl="0"/>
            <a:r>
              <a:t>Communication happens automatically once configured</a:t>
            </a:r>
          </a:p>
          <a:p>
            <a:pPr marL="0" lvl="0" indent="0">
              <a:buNone/>
            </a:pPr>
            <a:endParaRPr/>
          </a:p>
          <a:p>
            <a:pPr marL="0" lvl="0" indent="0">
              <a:buNone/>
            </a:pPr>
            <a:r>
              <a:rPr b="1"/>
              <a:t>Examples</a:t>
            </a:r>
            <a:r>
              <a:t>:</a:t>
            </a:r>
          </a:p>
          <a:p>
            <a:pPr marL="0" lvl="0" indent="0">
              <a:buNone/>
            </a:pPr>
            <a:endParaRPr/>
          </a:p>
          <a:p>
            <a:pPr lvl="0"/>
            <a:r>
              <a:t>Install </a:t>
            </a:r>
            <a:r>
              <a:rPr>
                <a:latin typeface="Courier"/>
              </a:rPr>
              <a:t>@modelcontextprotocol/server-github</a:t>
            </a:r>
            <a:r>
              <a:t> via npm</a:t>
            </a:r>
          </a:p>
          <a:p>
            <a:pPr marL="0" lvl="0" indent="0">
              <a:buNone/>
            </a:pPr>
            <a:endParaRPr/>
          </a:p>
          <a:p>
            <a:pPr lvl="0"/>
            <a:r>
              <a:t>Configure with your GitHub token</a:t>
            </a:r>
          </a:p>
          <a:p>
            <a:pPr marL="0" lvl="0" indent="0">
              <a:buNone/>
            </a:pPr>
            <a:endParaRPr/>
          </a:p>
          <a:p>
            <a:pPr lvl="0"/>
            <a:r>
              <a:t>Copilot can now access your repos for better context</a:t>
            </a:r>
          </a:p>
          <a:p>
            <a:pPr marL="0" lvl="0" indent="0">
              <a:buNone/>
            </a:pPr>
            <a:endParaRPr/>
          </a:p>
          <a:p>
            <a:pPr marL="0" lvl="0" indent="0">
              <a:buNone/>
            </a:pPr>
            <a:r>
              <a:rPr b="1"/>
              <a:t>Consumer Focus</a:t>
            </a:r>
            <a:r>
              <a:t>:</a:t>
            </a:r>
          </a:p>
          <a:p>
            <a:pPr marL="0" lvl="0" indent="0">
              <a:buNone/>
            </a:pPr>
            <a:endParaRPr/>
          </a:p>
          <a:p>
            <a:pPr lvl="0"/>
            <a:r>
              <a:t>Think “install and configure” not “build and deploy”</a:t>
            </a:r>
          </a:p>
          <a:p>
            <a:pPr marL="0" lvl="0" indent="0">
              <a:buNone/>
            </a:pPr>
            <a:endParaRPr/>
          </a:p>
          <a:p>
            <a:pPr lvl="0"/>
            <a:r>
              <a:t>Like using VS Code extensions - install from marketplace</a:t>
            </a:r>
          </a:p>
          <a:p>
            <a:pPr marL="0" lvl="0" indent="0">
              <a:buNone/>
            </a:pPr>
            <a:endParaRPr/>
          </a:p>
          <a:p>
            <a:pPr marL="0" lvl="0" indent="0">
              <a:buNone/>
            </a:pPr>
            <a:r>
              <a:rPr b="1"/>
              <a:t>Transition</a:t>
            </a:r>
            <a:r>
              <a:t>: “Let’s install your first MCP server”</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Delivery</a:t>
            </a:r>
            <a:r>
              <a:t>: Emphasize the “before and after” - how completions improve with MCP context.</a:t>
            </a:r>
          </a:p>
          <a:p>
            <a:pPr marL="0" lvl="0" indent="0">
              <a:buNone/>
            </a:pPr>
            <a:endParaRPr/>
          </a:p>
          <a:p>
            <a:pPr marL="0" lvl="0" indent="0">
              <a:buNone/>
            </a:pPr>
            <a:r>
              <a:rPr b="1"/>
              <a:t>Timing</a:t>
            </a:r>
            <a:r>
              <a:t>: 4-5 minutes</a:t>
            </a:r>
          </a:p>
          <a:p>
            <a:pPr marL="0" lvl="0" indent="0">
              <a:buNone/>
            </a:pPr>
            <a:endParaRPr/>
          </a:p>
          <a:p>
            <a:pPr marL="0" lvl="0" indent="0">
              <a:buNone/>
            </a:pPr>
            <a:r>
              <a:rPr b="1"/>
              <a:t>Key Points</a:t>
            </a:r>
            <a:r>
              <a:t>:</a:t>
            </a:r>
          </a:p>
          <a:p>
            <a:pPr marL="0" lvl="0" indent="0">
              <a:buNone/>
            </a:pPr>
            <a:endParaRPr/>
          </a:p>
          <a:p>
            <a:pPr lvl="0"/>
            <a:r>
              <a:t>Without MCP: Generic completions based on training data</a:t>
            </a:r>
          </a:p>
          <a:p>
            <a:pPr marL="0" lvl="0" indent="0">
              <a:buNone/>
            </a:pPr>
            <a:endParaRPr/>
          </a:p>
          <a:p>
            <a:pPr lvl="0"/>
            <a:r>
              <a:t>With MCP: Completions that match YOUR codebase patterns</a:t>
            </a:r>
          </a:p>
          <a:p>
            <a:pPr marL="0" lvl="0" indent="0">
              <a:buNone/>
            </a:pPr>
            <a:endParaRPr/>
          </a:p>
          <a:p>
            <a:pPr lvl="0"/>
            <a:r>
              <a:t>Security: MCP enforces what Copilot can access</a:t>
            </a:r>
          </a:p>
          <a:p>
            <a:pPr marL="0" lvl="0" indent="0">
              <a:buNone/>
            </a:pPr>
            <a:endParaRPr/>
          </a:p>
          <a:p>
            <a:pPr lvl="0"/>
            <a:r>
              <a:t>Customization: Define project-specific rules and patterns</a:t>
            </a:r>
          </a:p>
          <a:p>
            <a:pPr marL="0" lvl="0" indent="0">
              <a:buNone/>
            </a:pPr>
            <a:endParaRPr/>
          </a:p>
          <a:p>
            <a:pPr marL="0" lvl="0" indent="0">
              <a:buNone/>
            </a:pPr>
            <a:r>
              <a:rPr b="1"/>
              <a:t>Examples</a:t>
            </a:r>
            <a:r>
              <a:t>:</a:t>
            </a:r>
          </a:p>
          <a:p>
            <a:pPr marL="0" lvl="0" indent="0">
              <a:buNone/>
            </a:pPr>
            <a:endParaRPr/>
          </a:p>
          <a:p>
            <a:pPr lvl="0"/>
            <a:r>
              <a:t>Database connection: MCP provides your connection pattern</a:t>
            </a:r>
          </a:p>
          <a:p>
            <a:pPr marL="0" lvl="0" indent="0">
              <a:buNone/>
            </a:pPr>
            <a:endParaRPr/>
          </a:p>
          <a:p>
            <a:pPr lvl="0"/>
            <a:r>
              <a:t>API calls: MCP shares your error handling approach</a:t>
            </a:r>
          </a:p>
          <a:p>
            <a:pPr marL="0" lvl="0" indent="0">
              <a:buNone/>
            </a:pPr>
            <a:endParaRPr/>
          </a:p>
          <a:p>
            <a:pPr lvl="0"/>
            <a:r>
              <a:t>Testing: MCP provides your test framework patterns</a:t>
            </a:r>
          </a:p>
          <a:p>
            <a:pPr marL="0" lvl="0" indent="0">
              <a:buNone/>
            </a:pPr>
            <a:endParaRPr/>
          </a:p>
          <a:p>
            <a:pPr marL="0" lvl="0" indent="0">
              <a:buNone/>
            </a:pPr>
            <a:r>
              <a:rPr b="1"/>
              <a:t>Background Context</a:t>
            </a:r>
            <a:r>
              <a:t>:</a:t>
            </a:r>
          </a:p>
          <a:p>
            <a:pPr marL="0" lvl="0" indent="0">
              <a:buNone/>
            </a:pPr>
            <a:endParaRPr/>
          </a:p>
          <a:p>
            <a:pPr lvl="0"/>
            <a:r>
              <a:t>MCP servers can implement rate limiting</a:t>
            </a:r>
          </a:p>
          <a:p>
            <a:pPr marL="0" lvl="0" indent="0">
              <a:buNone/>
            </a:pPr>
            <a:endParaRPr/>
          </a:p>
          <a:p>
            <a:pPr lvl="0"/>
            <a:r>
              <a:t>Audit logs track what context was provided</a:t>
            </a:r>
          </a:p>
          <a:p>
            <a:pPr marL="0" lvl="0" indent="0">
              <a:buNone/>
            </a:pPr>
            <a:endParaRPr/>
          </a:p>
          <a:p>
            <a:pPr lvl="0"/>
            <a:r>
              <a:t>Permission model prevents unauthorized access</a:t>
            </a:r>
          </a:p>
          <a:p>
            <a:pPr marL="0" lvl="0" indent="0">
              <a:buNone/>
            </a:pPr>
            <a:endParaRPr/>
          </a:p>
          <a:p>
            <a:pPr marL="0" lvl="0" indent="0">
              <a:buNone/>
            </a:pPr>
            <a:r>
              <a:rPr b="1"/>
              <a:t>Transition</a:t>
            </a:r>
            <a:r>
              <a:t>: “Let’s look at some practical scenarios”</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Delivery</a:t>
            </a:r>
            <a:r>
              <a:t>: This is a “shopping list” - show what’s available to install.</a:t>
            </a:r>
          </a:p>
          <a:p>
            <a:pPr marL="0" lvl="0" indent="0">
              <a:buNone/>
            </a:pPr>
            <a:endParaRPr/>
          </a:p>
          <a:p>
            <a:pPr marL="0" lvl="0" indent="0">
              <a:buNone/>
            </a:pPr>
            <a:r>
              <a:rPr b="1"/>
              <a:t>Timing</a:t>
            </a:r>
            <a:r>
              <a:t>: 4-5 minutes</a:t>
            </a:r>
          </a:p>
          <a:p>
            <a:pPr marL="0" lvl="0" indent="0">
              <a:buNone/>
            </a:pPr>
            <a:endParaRPr/>
          </a:p>
          <a:p>
            <a:pPr marL="0" lvl="0" indent="0">
              <a:buNone/>
            </a:pPr>
            <a:r>
              <a:rPr b="1"/>
              <a:t>Key Points</a:t>
            </a:r>
            <a:r>
              <a:t>:</a:t>
            </a:r>
          </a:p>
          <a:p>
            <a:pPr marL="0" lvl="0" indent="0">
              <a:buNone/>
            </a:pPr>
            <a:endParaRPr/>
          </a:p>
          <a:p>
            <a:pPr lvl="0"/>
            <a:r>
              <a:t>All these servers exist today - just install and configure</a:t>
            </a:r>
          </a:p>
          <a:p>
            <a:pPr marL="0" lvl="0" indent="0">
              <a:buNone/>
            </a:pPr>
            <a:endParaRPr/>
          </a:p>
          <a:p>
            <a:pPr lvl="0"/>
            <a:r>
              <a:t>Community actively building more servers</a:t>
            </a:r>
          </a:p>
          <a:p>
            <a:pPr marL="0" lvl="0" indent="0">
              <a:buNone/>
            </a:pPr>
            <a:endParaRPr/>
          </a:p>
          <a:p>
            <a:pPr lvl="0"/>
            <a:r>
              <a:t>Official servers maintained by protocol creators</a:t>
            </a:r>
          </a:p>
          <a:p>
            <a:pPr marL="0" lvl="0" indent="0">
              <a:buNone/>
            </a:pPr>
            <a:endParaRPr/>
          </a:p>
          <a:p>
            <a:pPr lvl="0"/>
            <a:r>
              <a:t>Third-party servers for specialized needs</a:t>
            </a:r>
          </a:p>
          <a:p>
            <a:pPr marL="0" lvl="0" indent="0">
              <a:buNone/>
            </a:pPr>
            <a:endParaRPr/>
          </a:p>
          <a:p>
            <a:pPr marL="0" lvl="0" indent="0">
              <a:buNone/>
            </a:pPr>
            <a:r>
              <a:rPr b="1"/>
              <a:t>Specific Examples</a:t>
            </a:r>
            <a:r>
              <a:t>:</a:t>
            </a:r>
          </a:p>
          <a:p>
            <a:pPr marL="0" lvl="0" indent="0">
              <a:buNone/>
            </a:pPr>
            <a:endParaRPr/>
          </a:p>
          <a:p>
            <a:pPr lvl="0"/>
            <a:r>
              <a:rPr>
                <a:latin typeface="Courier"/>
              </a:rPr>
              <a:t>@modelcontextprotocol/server-github</a:t>
            </a:r>
            <a:r>
              <a:t>: Full GitHub integration</a:t>
            </a:r>
          </a:p>
          <a:p>
            <a:pPr marL="0" lvl="0" indent="0">
              <a:buNone/>
            </a:pPr>
            <a:endParaRPr/>
          </a:p>
          <a:p>
            <a:pPr lvl="0"/>
            <a:r>
              <a:rPr>
                <a:latin typeface="Courier"/>
              </a:rPr>
              <a:t>@modelcontextprotocol/server-postgres</a:t>
            </a:r>
            <a:r>
              <a:t>: Direct database queries</a:t>
            </a:r>
          </a:p>
          <a:p>
            <a:pPr marL="0" lvl="0" indent="0">
              <a:buNone/>
            </a:pPr>
            <a:endParaRPr/>
          </a:p>
          <a:p>
            <a:pPr lvl="0"/>
            <a:r>
              <a:rPr>
                <a:latin typeface="Courier"/>
              </a:rPr>
              <a:t>@modelcontextprotocol/server-filesystem</a:t>
            </a:r>
            <a:r>
              <a:t>: Workspace file access</a:t>
            </a:r>
          </a:p>
          <a:p>
            <a:pPr marL="0" lvl="0" indent="0">
              <a:buNone/>
            </a:pPr>
            <a:endParaRPr/>
          </a:p>
          <a:p>
            <a:pPr lvl="0"/>
            <a:r>
              <a:rPr>
                <a:latin typeface="Courier"/>
              </a:rPr>
              <a:t>@modelcontextprotocol/server-brave-search</a:t>
            </a:r>
            <a:r>
              <a:t>: Web search integration</a:t>
            </a:r>
          </a:p>
          <a:p>
            <a:pPr marL="0" lvl="0" indent="0">
              <a:buNone/>
            </a:pPr>
            <a:endParaRPr/>
          </a:p>
          <a:p>
            <a:pPr lvl="0"/>
            <a:r>
              <a:rPr>
                <a:latin typeface="Courier"/>
              </a:rPr>
              <a:t>@modelcontextprotocol/server-puppeteer</a:t>
            </a:r>
            <a:r>
              <a:t>: Browser automation</a:t>
            </a:r>
          </a:p>
          <a:p>
            <a:pPr marL="0" lvl="0" indent="0">
              <a:buNone/>
            </a:pPr>
            <a:endParaRPr/>
          </a:p>
          <a:p>
            <a:pPr marL="0" lvl="0" indent="0">
              <a:buNone/>
            </a:pPr>
            <a:r>
              <a:rPr b="1"/>
              <a:t>Real Usage</a:t>
            </a:r>
            <a:r>
              <a:t>:</a:t>
            </a:r>
          </a:p>
          <a:p>
            <a:pPr marL="0" lvl="0" indent="0">
              <a:buNone/>
            </a:pPr>
            <a:endParaRPr/>
          </a:p>
          <a:p>
            <a:pPr lvl="0"/>
            <a:r>
              <a:t>GitHub server: “Show me similar issues” → searches your repos</a:t>
            </a:r>
          </a:p>
          <a:p>
            <a:pPr marL="0" lvl="0" indent="0">
              <a:buNone/>
            </a:pPr>
            <a:endParaRPr/>
          </a:p>
          <a:p>
            <a:pPr lvl="0"/>
            <a:r>
              <a:t>DB server: “Generate migration for this schema” → queries current schema</a:t>
            </a:r>
          </a:p>
          <a:p>
            <a:pPr marL="0" lvl="0" indent="0">
              <a:buNone/>
            </a:pPr>
            <a:endParaRPr/>
          </a:p>
          <a:p>
            <a:pPr lvl="0"/>
            <a:r>
              <a:t>Filesystem: “Refactor all files using pattern X” → scans project</a:t>
            </a:r>
          </a:p>
          <a:p>
            <a:pPr marL="0" lvl="0" indent="0">
              <a:buNone/>
            </a:pPr>
            <a:endParaRPr/>
          </a:p>
          <a:p>
            <a:pPr marL="0" lvl="0" indent="0">
              <a:buNone/>
            </a:pPr>
            <a:r>
              <a:rPr b="1"/>
              <a:t>Where to Find</a:t>
            </a:r>
            <a:r>
              <a:t>:</a:t>
            </a:r>
          </a:p>
          <a:p>
            <a:pPr marL="0" lvl="0" indent="0">
              <a:buNone/>
            </a:pPr>
            <a:endParaRPr/>
          </a:p>
          <a:p>
            <a:pPr lvl="0"/>
            <a:r>
              <a:t>Official: https://github.com/modelcontextprotocol/servers</a:t>
            </a:r>
          </a:p>
          <a:p>
            <a:pPr marL="0" lvl="0" indent="0">
              <a:buNone/>
            </a:pPr>
            <a:endParaRPr/>
          </a:p>
          <a:p>
            <a:pPr lvl="0"/>
            <a:r>
              <a:t>Community: npm/pip with “mcp-server” tag</a:t>
            </a:r>
          </a:p>
          <a:p>
            <a:pPr marL="0" lvl="0" indent="0">
              <a:buNone/>
            </a:pPr>
            <a:endParaRPr/>
          </a:p>
          <a:p>
            <a:pPr marL="0" lvl="0" indent="0">
              <a:buNone/>
            </a:pPr>
            <a:r>
              <a:rPr b="1"/>
              <a:t>Transition</a:t>
            </a:r>
            <a:r>
              <a:t>: “Let’s talk about configuring these safely”</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Even though “chat modes” are being renamed to “agents,” the folder name remains </a:t>
            </a:r>
            <a:r>
              <a:rPr>
                <a:latin typeface="Courier"/>
              </a:rPr>
              <a:t>.github/copilot/chat_modes/</a:t>
            </a:r>
            <a:r>
              <a:t> for now.</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Timing</a:t>
            </a:r>
            <a:r>
              <a:t>: 2-3 minutes</a:t>
            </a:r>
          </a:p>
          <a:p>
            <a:pPr marL="0" lvl="0" indent="0">
              <a:buNone/>
            </a:pPr>
            <a:endParaRPr/>
          </a:p>
          <a:p>
            <a:pPr marL="0" lvl="0" indent="0">
              <a:buNone/>
            </a:pPr>
            <a:r>
              <a:rPr b="1"/>
              <a:t>Key Points to Emphasize</a:t>
            </a:r>
            <a:r>
              <a:t>:</a:t>
            </a:r>
          </a:p>
          <a:p>
            <a:pPr marL="0" lvl="0" indent="0">
              <a:buNone/>
            </a:pPr>
            <a:endParaRPr/>
          </a:p>
          <a:p>
            <a:pPr marL="342900" lvl="0" indent="-342900">
              <a:buAutoNum type="arabicPeriod"/>
            </a:pPr>
            <a:r>
              <a:t>Custom agents are NOT separate AI models - they’re specialized configurations of GitHub Copilot</a:t>
            </a:r>
          </a:p>
          <a:p>
            <a:pPr marL="0" lvl="0" indent="0">
              <a:buNone/>
            </a:pPr>
            <a:endParaRPr/>
          </a:p>
          <a:p>
            <a:pPr marL="342900" lvl="0" indent="-342900">
              <a:buAutoNum type="arabicPeriod"/>
            </a:pPr>
            <a:r>
              <a:t>Think of them as “personas” or “roles” for your AI assistant</a:t>
            </a:r>
          </a:p>
          <a:p>
            <a:pPr marL="0" lvl="0" indent="0">
              <a:buNone/>
            </a:pPr>
            <a:endParaRPr/>
          </a:p>
          <a:p>
            <a:pPr marL="342900" lvl="0" indent="-342900">
              <a:buAutoNum type="arabicPeriod"/>
            </a:pPr>
            <a:r>
              <a:t>They’re defined in simple markdown files with YAML frontmatter</a:t>
            </a:r>
          </a:p>
          <a:p>
            <a:pPr marL="0" lvl="0" indent="0">
              <a:buNone/>
            </a:pPr>
            <a:endParaRPr/>
          </a:p>
          <a:p>
            <a:pPr marL="0" lvl="0" indent="0">
              <a:buNone/>
            </a:pPr>
            <a:r>
              <a:rPr b="1"/>
              <a:t>Examples to Share</a:t>
            </a:r>
            <a:r>
              <a:t>:</a:t>
            </a:r>
          </a:p>
          <a:p>
            <a:pPr marL="0" lvl="0" indent="0">
              <a:buNone/>
            </a:pPr>
            <a:endParaRPr/>
          </a:p>
          <a:p>
            <a:pPr lvl="0"/>
            <a:r>
              <a:t>Testing specialist that focuses only on test code</a:t>
            </a:r>
          </a:p>
          <a:p>
            <a:pPr marL="0" lvl="0" indent="0">
              <a:buNone/>
            </a:pPr>
            <a:endParaRPr/>
          </a:p>
          <a:p>
            <a:pPr lvl="0"/>
            <a:r>
              <a:t>Documentation writer that creates comprehensive docs</a:t>
            </a:r>
          </a:p>
          <a:p>
            <a:pPr marL="0" lvl="0" indent="0">
              <a:buNone/>
            </a:pPr>
            <a:endParaRPr/>
          </a:p>
          <a:p>
            <a:pPr lvl="0"/>
            <a:r>
              <a:t>Implementation planner that designs before coding</a:t>
            </a:r>
          </a:p>
          <a:p>
            <a:pPr marL="0" lvl="0" indent="0">
              <a:buNone/>
            </a:pPr>
            <a:endParaRPr/>
          </a:p>
          <a:p>
            <a:pPr lvl="0"/>
            <a:r>
              <a:t>Security reviewer that checks for vulnerabilities</a:t>
            </a:r>
          </a:p>
          <a:p>
            <a:pPr marL="0" lvl="0" indent="0">
              <a:buNone/>
            </a:pPr>
            <a:endParaRPr/>
          </a:p>
          <a:p>
            <a:pPr marL="0" lvl="0" indent="0">
              <a:buNone/>
            </a:pPr>
            <a:r>
              <a:rPr b="1"/>
              <a:t>Audience Interaction</a:t>
            </a:r>
            <a:r>
              <a:t>: “Has anyone worked with AI assistants that seemed too generic or gave responses outside their intended scope? Custom agents solve this problem.”</a:t>
            </a:r>
          </a:p>
          <a:p>
            <a:pPr marL="0" lvl="0" indent="0">
              <a:buNone/>
            </a:pPr>
            <a:endParaRPr/>
          </a:p>
          <a:p>
            <a:pPr marL="0" lvl="0" indent="0">
              <a:buNone/>
            </a:pPr>
            <a:r>
              <a:rPr b="1"/>
              <a:t>Transition</a:t>
            </a:r>
            <a:r>
              <a:t>: “Now let’s see where and how you can create these custom agents.”</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Timing</a:t>
            </a:r>
            <a:r>
              <a:t>: 3 minutes</a:t>
            </a:r>
          </a:p>
          <a:p>
            <a:pPr marL="0" lvl="0" indent="0">
              <a:buNone/>
            </a:pPr>
            <a:endParaRPr/>
          </a:p>
          <a:p>
            <a:pPr marL="0" lvl="0" indent="0">
              <a:buNone/>
            </a:pPr>
            <a:r>
              <a:rPr b="1"/>
              <a:t>Delivery Instructions</a:t>
            </a:r>
            <a:r>
              <a:t>:</a:t>
            </a:r>
          </a:p>
          <a:p>
            <a:pPr marL="0" lvl="0" indent="0">
              <a:buNone/>
            </a:pPr>
            <a:endParaRPr/>
          </a:p>
          <a:p>
            <a:pPr lvl="0"/>
            <a:r>
              <a:t>Show the GitHub.com interface if doing a live demo</a:t>
            </a:r>
          </a:p>
          <a:p>
            <a:pPr marL="0" lvl="0" indent="0">
              <a:buNone/>
            </a:pPr>
            <a:endParaRPr/>
          </a:p>
          <a:p>
            <a:pPr lvl="0"/>
            <a:r>
              <a:t>Emphasize that agents created on GitHub can be used across all environments</a:t>
            </a:r>
          </a:p>
          <a:p>
            <a:pPr marL="0" lvl="0" indent="0">
              <a:buNone/>
            </a:pPr>
            <a:endParaRPr/>
          </a:p>
          <a:p>
            <a:pPr lvl="0"/>
            <a:r>
              <a:t>IDE-based agents are more convenient for quick personal use</a:t>
            </a:r>
          </a:p>
          <a:p>
            <a:pPr marL="0" lvl="0" indent="0">
              <a:buNone/>
            </a:pPr>
            <a:endParaRPr/>
          </a:p>
          <a:p>
            <a:pPr marL="0" lvl="0" indent="0">
              <a:buNone/>
            </a:pPr>
            <a:r>
              <a:rPr b="1"/>
              <a:t>Key Decision Point</a:t>
            </a:r>
            <a:r>
              <a:t>: Help audience understand when to use each approach:</a:t>
            </a:r>
          </a:p>
          <a:p>
            <a:pPr marL="0" lvl="0" indent="0">
              <a:buNone/>
            </a:pPr>
            <a:endParaRPr/>
          </a:p>
          <a:p>
            <a:pPr lvl="0"/>
            <a:r>
              <a:rPr b="1"/>
              <a:t>GitHub</a:t>
            </a:r>
            <a:r>
              <a:t>: For team-wide or shared agents</a:t>
            </a:r>
          </a:p>
          <a:p>
            <a:pPr marL="0" lvl="0" indent="0">
              <a:buNone/>
            </a:pPr>
            <a:endParaRPr/>
          </a:p>
          <a:p>
            <a:pPr lvl="0"/>
            <a:r>
              <a:rPr b="1"/>
              <a:t>Organization/Enterprise</a:t>
            </a:r>
            <a:r>
              <a:t>: For standardized agents across multiple repos</a:t>
            </a:r>
          </a:p>
          <a:p>
            <a:pPr marL="0" lvl="0" indent="0">
              <a:buNone/>
            </a:pPr>
            <a:endParaRPr/>
          </a:p>
          <a:p>
            <a:pPr lvl="0"/>
            <a:r>
              <a:rPr b="1"/>
              <a:t>IDE</a:t>
            </a:r>
            <a:r>
              <a:t>: For personal experimentation and workspace-specific agents</a:t>
            </a:r>
          </a:p>
          <a:p>
            <a:pPr marL="0" lvl="0" indent="0">
              <a:buNone/>
            </a:pPr>
            <a:endParaRPr/>
          </a:p>
          <a:p>
            <a:pPr marL="0" lvl="0" indent="0">
              <a:buNone/>
            </a:pPr>
            <a:r>
              <a:rPr b="1"/>
              <a:t>Technical Detail</a:t>
            </a:r>
            <a:r>
              <a:t>:</a:t>
            </a:r>
          </a:p>
          <a:p>
            <a:pPr marL="0" lvl="0" indent="0">
              <a:buNone/>
            </a:pPr>
            <a:endParaRPr/>
          </a:p>
          <a:p>
            <a:pPr lvl="0"/>
            <a:r>
              <a:t>GitHub agents go in </a:t>
            </a:r>
            <a:r>
              <a:rPr>
                <a:latin typeface="Courier"/>
              </a:rPr>
              <a:t>.github/agents/</a:t>
            </a:r>
            <a:r>
              <a:t> directory</a:t>
            </a:r>
          </a:p>
          <a:p>
            <a:pPr marL="0" lvl="0" indent="0">
              <a:buNone/>
            </a:pPr>
            <a:endParaRPr/>
          </a:p>
          <a:p>
            <a:pPr lvl="0"/>
            <a:r>
              <a:t>Organization/enterprise agents go in root </a:t>
            </a:r>
            <a:r>
              <a:rPr>
                <a:latin typeface="Courier"/>
              </a:rPr>
              <a:t>agents/</a:t>
            </a:r>
            <a:r>
              <a:t> directory of </a:t>
            </a:r>
            <a:r>
              <a:rPr>
                <a:latin typeface="Courier"/>
              </a:rPr>
              <a:t>.github-private</a:t>
            </a:r>
            <a:r>
              <a:t> repo</a:t>
            </a:r>
          </a:p>
          <a:p>
            <a:pPr marL="0" lvl="0" indent="0">
              <a:buNone/>
            </a:pPr>
            <a:endParaRPr/>
          </a:p>
          <a:p>
            <a:pPr lvl="0"/>
            <a:r>
              <a:t>IDE user profile agents are local to that machine</a:t>
            </a:r>
          </a:p>
          <a:p>
            <a:pPr marL="0" lvl="0" indent="0">
              <a:buNone/>
            </a:pPr>
            <a:endParaRPr/>
          </a:p>
          <a:p>
            <a:pPr marL="0" lvl="0" indent="0">
              <a:buNone/>
            </a:pPr>
            <a:r>
              <a:rPr b="1"/>
              <a:t>Common Question</a:t>
            </a:r>
            <a:r>
              <a:t>: “Can I use the same agent in both GitHub and my IDE?” </a:t>
            </a:r>
            <a:r>
              <a:rPr b="1"/>
              <a:t>Answer</a:t>
            </a:r>
            <a:r>
              <a:t>: Yes! Agents created on GitHub are automatically available in supported IDEs.</a:t>
            </a:r>
          </a:p>
          <a:p>
            <a:pPr marL="0" lvl="0" indent="0">
              <a:buNone/>
            </a:pPr>
            <a:endParaRPr/>
          </a:p>
          <a:p>
            <a:pPr marL="0" lvl="0" indent="0">
              <a:buNone/>
            </a:pPr>
            <a:r>
              <a:rPr b="1"/>
              <a:t>Transition</a:t>
            </a:r>
            <a:r>
              <a:t>: “Let’s walk through creating an agent on GitHub, which is the most common workflow.”</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Timing</a:t>
            </a:r>
            <a:r>
              <a:t>: 4-5 minutes (include live demo if possible)</a:t>
            </a:r>
          </a:p>
          <a:p>
            <a:pPr marL="0" lvl="0" indent="0">
              <a:buNone/>
            </a:pPr>
            <a:endParaRPr/>
          </a:p>
          <a:p>
            <a:pPr marL="0" lvl="0" indent="0">
              <a:buNone/>
            </a:pPr>
            <a:r>
              <a:rPr b="1"/>
              <a:t>Step-by-Step Walkthrough</a:t>
            </a:r>
            <a:r>
              <a:t>:</a:t>
            </a:r>
          </a:p>
          <a:p>
            <a:pPr marL="0" lvl="0" indent="0">
              <a:buNone/>
            </a:pPr>
            <a:endParaRPr/>
          </a:p>
          <a:p>
            <a:pPr marL="0" lvl="0" indent="0">
              <a:buNone/>
            </a:pPr>
            <a:r>
              <a:rPr b="1"/>
              <a:t>Step 1-2</a:t>
            </a:r>
            <a:r>
              <a:t>: Emphasize the importance of selecting the right repository</a:t>
            </a:r>
          </a:p>
          <a:p>
            <a:pPr marL="0" lvl="0" indent="0">
              <a:buNone/>
            </a:pPr>
            <a:endParaRPr/>
          </a:p>
          <a:p>
            <a:pPr lvl="0"/>
            <a:r>
              <a:t>Personal repo = just for you</a:t>
            </a:r>
          </a:p>
          <a:p>
            <a:pPr marL="0" lvl="0" indent="0">
              <a:buNone/>
            </a:pPr>
            <a:endParaRPr/>
          </a:p>
          <a:p>
            <a:pPr lvl="0"/>
            <a:r>
              <a:t>Organization repo = for entire org</a:t>
            </a:r>
          </a:p>
          <a:p>
            <a:pPr marL="0" lvl="0" indent="0">
              <a:buNone/>
            </a:pPr>
            <a:endParaRPr/>
          </a:p>
          <a:p>
            <a:pPr lvl="0"/>
            <a:r>
              <a:rPr>
                <a:latin typeface="Courier"/>
              </a:rPr>
              <a:t>.github-private</a:t>
            </a:r>
            <a:r>
              <a:t> = special repository for org/enterprise-wide agents</a:t>
            </a:r>
          </a:p>
          <a:p>
            <a:pPr marL="0" lvl="0" indent="0">
              <a:buNone/>
            </a:pPr>
            <a:endParaRPr/>
          </a:p>
          <a:p>
            <a:pPr marL="0" lvl="0" indent="0">
              <a:buNone/>
            </a:pPr>
            <a:r>
              <a:rPr b="1"/>
              <a:t>Step 3-4</a:t>
            </a:r>
            <a:r>
              <a:t>: The template is your starting point</a:t>
            </a:r>
          </a:p>
          <a:p>
            <a:pPr marL="0" lvl="0" indent="0">
              <a:buNone/>
            </a:pPr>
            <a:endParaRPr/>
          </a:p>
          <a:p>
            <a:pPr lvl="0"/>
            <a:r>
              <a:t>Don’t skip past it - it contains all required sections</a:t>
            </a:r>
          </a:p>
          <a:p>
            <a:pPr marL="0" lvl="0" indent="0">
              <a:buNone/>
            </a:pPr>
            <a:endParaRPr/>
          </a:p>
          <a:p>
            <a:pPr lvl="0"/>
            <a:r>
              <a:t>Template includes helpful comments</a:t>
            </a:r>
          </a:p>
          <a:p>
            <a:pPr marL="0" lvl="0" indent="0">
              <a:buNone/>
            </a:pPr>
            <a:endParaRPr/>
          </a:p>
          <a:p>
            <a:pPr marL="0" lvl="0" indent="0">
              <a:buNone/>
            </a:pPr>
            <a:r>
              <a:rPr b="1"/>
              <a:t>Step 5</a:t>
            </a:r>
            <a:r>
              <a:t>: Filename guidelines (critical!)</a:t>
            </a:r>
          </a:p>
          <a:p>
            <a:pPr marL="0" lvl="0" indent="0">
              <a:buNone/>
            </a:pPr>
            <a:endParaRPr/>
          </a:p>
          <a:p>
            <a:pPr lvl="0"/>
            <a:r>
              <a:t>Use lowercase letters, numbers, dots, dashes, underscores only</a:t>
            </a:r>
          </a:p>
          <a:p>
            <a:pPr marL="0" lvl="0" indent="0">
              <a:buNone/>
            </a:pPr>
            <a:endParaRPr/>
          </a:p>
          <a:p>
            <a:pPr lvl="0"/>
            <a:r>
              <a:t>Must end with </a:t>
            </a:r>
            <a:r>
              <a:rPr>
                <a:latin typeface="Courier"/>
              </a:rPr>
              <a:t>.agent.md</a:t>
            </a:r>
          </a:p>
          <a:p>
            <a:pPr marL="0" lvl="0" indent="0">
              <a:buNone/>
            </a:pPr>
            <a:endParaRPr>
              <a:latin typeface="Courier"/>
            </a:endParaRPr>
          </a:p>
          <a:p>
            <a:pPr lvl="0"/>
            <a:r>
              <a:t>Filename becomes the default agent name</a:t>
            </a:r>
          </a:p>
          <a:p>
            <a:pPr marL="0" lvl="0" indent="0">
              <a:buNone/>
            </a:pPr>
            <a:endParaRPr/>
          </a:p>
          <a:p>
            <a:pPr lvl="0"/>
            <a:r>
              <a:t>Examples: </a:t>
            </a:r>
            <a:r>
              <a:rPr>
                <a:latin typeface="Courier"/>
              </a:rPr>
              <a:t>test-specialist.agent.md</a:t>
            </a:r>
            <a:r>
              <a:t>, </a:t>
            </a:r>
            <a:r>
              <a:rPr>
                <a:latin typeface="Courier"/>
              </a:rPr>
              <a:t>security-reviewer.agent.md</a:t>
            </a:r>
            <a:r>
              <a:t>, </a:t>
            </a:r>
            <a:r>
              <a:rPr>
                <a:latin typeface="Courier"/>
              </a:rPr>
              <a:t>doc-writer.agent.md</a:t>
            </a:r>
          </a:p>
          <a:p>
            <a:pPr marL="0" lvl="0" indent="0">
              <a:buNone/>
            </a:pPr>
            <a:endParaRPr>
              <a:latin typeface="Courier"/>
            </a:endParaRPr>
          </a:p>
          <a:p>
            <a:pPr marL="0" lvl="0" indent="0">
              <a:buNone/>
            </a:pPr>
            <a:r>
              <a:rPr b="1"/>
              <a:t>Step 6</a:t>
            </a:r>
            <a:r>
              <a:t>: We’ll cover configuration in detail on next slides</a:t>
            </a:r>
          </a:p>
          <a:p>
            <a:pPr marL="0" lvl="0" indent="0">
              <a:buNone/>
            </a:pPr>
            <a:endParaRPr/>
          </a:p>
          <a:p>
            <a:pPr marL="0" lvl="0" indent="0">
              <a:buNone/>
            </a:pPr>
            <a:r>
              <a:rPr b="1"/>
              <a:t>Step 7-8</a:t>
            </a:r>
            <a:r>
              <a:t>: No build process or waiting</a:t>
            </a:r>
          </a:p>
          <a:p>
            <a:pPr marL="0" lvl="0" indent="0">
              <a:buNone/>
            </a:pPr>
            <a:endParaRPr/>
          </a:p>
          <a:p>
            <a:pPr lvl="0"/>
            <a:r>
              <a:t>Immediate availability after merge</a:t>
            </a:r>
          </a:p>
          <a:p>
            <a:pPr marL="0" lvl="0" indent="0">
              <a:buNone/>
            </a:pPr>
            <a:endParaRPr/>
          </a:p>
          <a:p>
            <a:pPr lvl="0"/>
            <a:r>
              <a:t>Refresh the page if you don’t see it</a:t>
            </a:r>
          </a:p>
          <a:p>
            <a:pPr marL="0" lvl="0" indent="0">
              <a:buNone/>
            </a:pPr>
            <a:endParaRPr/>
          </a:p>
          <a:p>
            <a:pPr marL="0" lvl="0" indent="0">
              <a:buNone/>
            </a:pPr>
            <a:r>
              <a:rPr b="1"/>
              <a:t>Common Pitfalls</a:t>
            </a:r>
            <a:r>
              <a:t>:</a:t>
            </a:r>
          </a:p>
          <a:p>
            <a:pPr marL="0" lvl="0" indent="0">
              <a:buNone/>
            </a:pPr>
            <a:endParaRPr/>
          </a:p>
          <a:p>
            <a:pPr lvl="0"/>
            <a:r>
              <a:t>Forgetting to merge to default branch (agent won’t appear)</a:t>
            </a:r>
          </a:p>
          <a:p>
            <a:pPr marL="0" lvl="0" indent="0">
              <a:buNone/>
            </a:pPr>
            <a:endParaRPr/>
          </a:p>
          <a:p>
            <a:pPr lvl="0"/>
            <a:r>
              <a:t>Using spaces or special characters in filename</a:t>
            </a:r>
          </a:p>
          <a:p>
            <a:pPr marL="0" lvl="0" indent="0">
              <a:buNone/>
            </a:pPr>
            <a:endParaRPr/>
          </a:p>
          <a:p>
            <a:pPr lvl="0"/>
            <a:r>
              <a:t>Not providing a description in the YAML</a:t>
            </a:r>
          </a:p>
          <a:p>
            <a:pPr marL="0" lvl="0" indent="0">
              <a:buNone/>
            </a:pPr>
            <a:endParaRPr/>
          </a:p>
          <a:p>
            <a:pPr marL="0" lvl="0" indent="0">
              <a:buNone/>
            </a:pPr>
            <a:r>
              <a:rPr b="1"/>
              <a:t>Demo Tip</a:t>
            </a:r>
            <a:r>
              <a:t>: If showing live, create a simple agent like “hello-world.agent.md” to demonstrate the process.</a:t>
            </a:r>
          </a:p>
          <a:p>
            <a:pPr marL="0" lvl="0" indent="0">
              <a:buNone/>
            </a:pPr>
            <a:endParaRPr/>
          </a:p>
          <a:p>
            <a:pPr marL="0" lvl="0" indent="0">
              <a:buNone/>
            </a:pPr>
            <a:r>
              <a:rPr b="1"/>
              <a:t>Transition</a:t>
            </a:r>
            <a:r>
              <a:t>: “Now that we know how to create the file, let’s understand what goes inside it.”</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Timing</a:t>
            </a:r>
            <a:r>
              <a:t>: 3-4 minutes</a:t>
            </a:r>
          </a:p>
          <a:p>
            <a:pPr marL="0" lvl="0" indent="0">
              <a:buNone/>
            </a:pPr>
            <a:endParaRPr/>
          </a:p>
          <a:p>
            <a:pPr marL="0" lvl="0" indent="0">
              <a:buNone/>
            </a:pPr>
            <a:r>
              <a:rPr b="1"/>
              <a:t>VS Code Advantages</a:t>
            </a:r>
            <a:r>
              <a:t>:</a:t>
            </a:r>
          </a:p>
          <a:p>
            <a:pPr marL="0" lvl="0" indent="0">
              <a:buNone/>
            </a:pPr>
            <a:endParaRPr/>
          </a:p>
          <a:p>
            <a:pPr lvl="0"/>
            <a:r>
              <a:t>Integrated tool configuration UI</a:t>
            </a:r>
          </a:p>
          <a:p>
            <a:pPr marL="0" lvl="0" indent="0">
              <a:buNone/>
            </a:pPr>
            <a:endParaRPr/>
          </a:p>
          <a:p>
            <a:pPr lvl="0"/>
            <a:r>
              <a:t>Immediate testing in the same environment</a:t>
            </a:r>
          </a:p>
          <a:p>
            <a:pPr marL="0" lvl="0" indent="0">
              <a:buNone/>
            </a:pPr>
            <a:endParaRPr/>
          </a:p>
          <a:p>
            <a:pPr lvl="0"/>
            <a:r>
              <a:t>Better for rapid iteration and experimentation</a:t>
            </a:r>
          </a:p>
          <a:p>
            <a:pPr marL="0" lvl="0" indent="0">
              <a:buNone/>
            </a:pPr>
            <a:endParaRPr/>
          </a:p>
          <a:p>
            <a:pPr lvl="0"/>
            <a:r>
              <a:t>User profile agents for personal productivity</a:t>
            </a:r>
          </a:p>
          <a:p>
            <a:pPr marL="0" lvl="0" indent="0">
              <a:buNone/>
            </a:pPr>
            <a:endParaRPr/>
          </a:p>
          <a:p>
            <a:pPr marL="0" lvl="0" indent="0">
              <a:buNone/>
            </a:pPr>
            <a:r>
              <a:rPr b="1"/>
              <a:t>Workspace vs User Profile Decision</a:t>
            </a:r>
            <a:r>
              <a:t>:</a:t>
            </a:r>
          </a:p>
          <a:p>
            <a:pPr marL="0" lvl="0" indent="0">
              <a:buNone/>
            </a:pPr>
            <a:endParaRPr/>
          </a:p>
          <a:p>
            <a:pPr marL="0" lvl="0" indent="0">
              <a:buNone/>
            </a:pPr>
            <a:r>
              <a:rPr b="1"/>
              <a:t>Workspace</a:t>
            </a:r>
            <a:r>
              <a:t> (</a:t>
            </a:r>
            <a:r>
              <a:rPr>
                <a:latin typeface="Courier"/>
              </a:rPr>
              <a:t>.github/agents/</a:t>
            </a:r>
            <a:r>
              <a:t>):</a:t>
            </a:r>
          </a:p>
          <a:p>
            <a:pPr marL="0" lvl="0" indent="0">
              <a:buNone/>
            </a:pPr>
            <a:endParaRPr/>
          </a:p>
          <a:p>
            <a:pPr lvl="0"/>
            <a:r>
              <a:t>Shared with team when committed</a:t>
            </a:r>
          </a:p>
          <a:p>
            <a:pPr marL="0" lvl="0" indent="0">
              <a:buNone/>
            </a:pPr>
            <a:endParaRPr/>
          </a:p>
          <a:p>
            <a:pPr lvl="0"/>
            <a:r>
              <a:t>Project-specific context</a:t>
            </a:r>
          </a:p>
          <a:p>
            <a:pPr marL="0" lvl="0" indent="0">
              <a:buNone/>
            </a:pPr>
            <a:endParaRPr/>
          </a:p>
          <a:p>
            <a:pPr lvl="0"/>
            <a:r>
              <a:t>Version controlled</a:t>
            </a:r>
          </a:p>
          <a:p>
            <a:pPr marL="0" lvl="0" indent="0">
              <a:buNone/>
            </a:pPr>
            <a:endParaRPr/>
          </a:p>
          <a:p>
            <a:pPr lvl="0"/>
            <a:r>
              <a:t>Recommended for team agents</a:t>
            </a:r>
          </a:p>
          <a:p>
            <a:pPr marL="0" lvl="0" indent="0">
              <a:buNone/>
            </a:pPr>
            <a:endParaRPr/>
          </a:p>
          <a:p>
            <a:pPr marL="0" lvl="0" indent="0">
              <a:buNone/>
            </a:pPr>
            <a:r>
              <a:rPr b="1"/>
              <a:t>User Profile</a:t>
            </a:r>
            <a:r>
              <a:t>:</a:t>
            </a:r>
          </a:p>
          <a:p>
            <a:pPr marL="0" lvl="0" indent="0">
              <a:buNone/>
            </a:pPr>
            <a:endParaRPr/>
          </a:p>
          <a:p>
            <a:pPr lvl="0"/>
            <a:r>
              <a:t>Available across all your projects</a:t>
            </a:r>
          </a:p>
          <a:p>
            <a:pPr marL="0" lvl="0" indent="0">
              <a:buNone/>
            </a:pPr>
            <a:endParaRPr/>
          </a:p>
          <a:p>
            <a:pPr lvl="0"/>
            <a:r>
              <a:t>Not version controlled</a:t>
            </a:r>
          </a:p>
          <a:p>
            <a:pPr marL="0" lvl="0" indent="0">
              <a:buNone/>
            </a:pPr>
            <a:endParaRPr/>
          </a:p>
          <a:p>
            <a:pPr lvl="0"/>
            <a:r>
              <a:t>Personal productivity tools</a:t>
            </a:r>
          </a:p>
          <a:p>
            <a:pPr marL="0" lvl="0" indent="0">
              <a:buNone/>
            </a:pPr>
            <a:endParaRPr/>
          </a:p>
          <a:p>
            <a:pPr lvl="0"/>
            <a:r>
              <a:t>Examples: personal note-taking agent, time tracker</a:t>
            </a:r>
          </a:p>
          <a:p>
            <a:pPr marL="0" lvl="0" indent="0">
              <a:buNone/>
            </a:pPr>
            <a:endParaRPr/>
          </a:p>
          <a:p>
            <a:pPr marL="0" lvl="0" indent="0">
              <a:buNone/>
            </a:pPr>
            <a:r>
              <a:rPr b="1"/>
              <a:t>Configure Tools Button</a:t>
            </a:r>
            <a:r>
              <a:t>:</a:t>
            </a:r>
          </a:p>
          <a:p>
            <a:pPr marL="0" lvl="0" indent="0">
              <a:buNone/>
            </a:pPr>
            <a:endParaRPr/>
          </a:p>
          <a:p>
            <a:pPr lvl="0"/>
            <a:r>
              <a:t>Opens visual dialog showing all available tools</a:t>
            </a:r>
          </a:p>
          <a:p>
            <a:pPr marL="0" lvl="0" indent="0">
              <a:buNone/>
            </a:pPr>
            <a:endParaRPr/>
          </a:p>
          <a:p>
            <a:pPr lvl="0"/>
            <a:r>
              <a:t>Includes built-in tools (read, edit, search, etc.)</a:t>
            </a:r>
          </a:p>
          <a:p>
            <a:pPr marL="0" lvl="0" indent="0">
              <a:buNone/>
            </a:pPr>
            <a:endParaRPr/>
          </a:p>
          <a:p>
            <a:pPr lvl="0"/>
            <a:r>
              <a:t>Shows MCP server tools if configured</a:t>
            </a:r>
          </a:p>
          <a:p>
            <a:pPr marL="0" lvl="0" indent="0">
              <a:buNone/>
            </a:pPr>
            <a:endParaRPr/>
          </a:p>
          <a:p>
            <a:pPr lvl="0"/>
            <a:r>
              <a:t>Click OK to add selected tools to YAML</a:t>
            </a:r>
          </a:p>
          <a:p>
            <a:pPr marL="0" lvl="0" indent="0">
              <a:buNone/>
            </a:pPr>
            <a:endParaRPr/>
          </a:p>
          <a:p>
            <a:pPr marL="0" lvl="0" indent="0">
              <a:buNone/>
            </a:pPr>
            <a:r>
              <a:rPr b="1"/>
              <a:t>Model Property</a:t>
            </a:r>
            <a:r>
              <a:t>:</a:t>
            </a:r>
          </a:p>
          <a:p>
            <a:pPr marL="0" lvl="0" indent="0">
              <a:buNone/>
            </a:pPr>
            <a:endParaRPr/>
          </a:p>
          <a:p>
            <a:pPr lvl="0"/>
            <a:r>
              <a:t>Override default model per agent</a:t>
            </a:r>
          </a:p>
          <a:p>
            <a:pPr marL="0" lvl="0" indent="0">
              <a:buNone/>
            </a:pPr>
            <a:endParaRPr/>
          </a:p>
          <a:p>
            <a:pPr lvl="0"/>
            <a:r>
              <a:t>Useful for cost/performance tradeoffs</a:t>
            </a:r>
          </a:p>
          <a:p>
            <a:pPr marL="0" lvl="0" indent="0">
              <a:buNone/>
            </a:pPr>
            <a:endParaRPr/>
          </a:p>
          <a:p>
            <a:pPr lvl="0"/>
            <a:r>
              <a:t>Example: Use faster model for simple tasks, advanced model for complex reasoning</a:t>
            </a:r>
          </a:p>
          <a:p>
            <a:pPr marL="0" lvl="0" indent="0">
              <a:buNone/>
            </a:pPr>
            <a:endParaRPr/>
          </a:p>
          <a:p>
            <a:pPr marL="0" lvl="0" indent="0">
              <a:buNone/>
            </a:pPr>
            <a:r>
              <a:rPr b="1"/>
              <a:t>Live Demo Suggestion</a:t>
            </a:r>
            <a:r>
              <a:t>: Show the Configure Tools dialog and model dropdown</a:t>
            </a:r>
          </a:p>
          <a:p>
            <a:pPr marL="0" lvl="0" indent="0">
              <a:buNone/>
            </a:pPr>
            <a:endParaRPr/>
          </a:p>
          <a:p>
            <a:pPr marL="0" lvl="0" indent="0">
              <a:buNone/>
            </a:pPr>
            <a:r>
              <a:rPr b="1"/>
              <a:t>Common Questions</a:t>
            </a:r>
            <a:r>
              <a:t>:</a:t>
            </a:r>
          </a:p>
          <a:p>
            <a:pPr marL="0" lvl="0" indent="0">
              <a:buNone/>
            </a:pPr>
            <a:endParaRPr/>
          </a:p>
          <a:p>
            <a:pPr lvl="0"/>
            <a:r>
              <a:t>“Do I need to restart VS Code?” - No, agents are detected automatically</a:t>
            </a:r>
          </a:p>
          <a:p>
            <a:pPr marL="0" lvl="0" indent="0">
              <a:buNone/>
            </a:pPr>
            <a:endParaRPr/>
          </a:p>
          <a:p>
            <a:pPr lvl="0"/>
            <a:r>
              <a:t>“Can I edit the YAML directly?” - Yes, the UI is just a helper</a:t>
            </a:r>
          </a:p>
          <a:p>
            <a:pPr marL="0" lvl="0" indent="0">
              <a:buNone/>
            </a:pPr>
            <a:endParaRPr/>
          </a:p>
          <a:p>
            <a:pPr marL="0" lvl="0" indent="0">
              <a:buNone/>
            </a:pPr>
            <a:r>
              <a:rPr b="1"/>
              <a:t>Transition</a:t>
            </a:r>
            <a:r>
              <a:t>: “The process is similar in JetBrains, Eclipse, and Xcode with slight UI variations. Now let’s focus on what matters most: the agent configuration itself.”</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start with the fundamental concept: GitHub Copilot includes instruction files with every prompt you send, but it’s not random - it’s controlled by pattern matching.</a:t>
            </a:r>
          </a:p>
          <a:p>
            <a:pPr marL="0" lvl="0" indent="0">
              <a:buNone/>
            </a:pPr>
            <a:endParaRPr/>
          </a:p>
          <a:p>
            <a:pPr marL="0" lvl="0" indent="0">
              <a:buNone/>
            </a:pPr>
            <a:r>
              <a:t>The key mechanism is the applyTo field in the YAML front matter of instruction files. This field contains a glob pattern that determines which files trigger automatic inclusion of that instruction file.</a:t>
            </a:r>
          </a:p>
          <a:p>
            <a:pPr marL="0" lvl="0" indent="0">
              <a:buNone/>
            </a:pPr>
            <a:endParaRPr/>
          </a:p>
          <a:p>
            <a:pPr marL="0" lvl="0" indent="0">
              <a:buNone/>
            </a:pPr>
            <a:r>
              <a:t>In this example, we have security instructions that apply to TypeScript, JavaScript, and Python files. When you open or edit any file matching this pattern - like src/api.ts - these security instructions are automatically included in the context sent to the AI model.</a:t>
            </a:r>
          </a:p>
          <a:p>
            <a:pPr marL="0" lvl="0" indent="0">
              <a:buNone/>
            </a:pPr>
            <a:endParaRPr/>
          </a:p>
          <a:p>
            <a:pPr marL="0" lvl="0" indent="0">
              <a:buNone/>
            </a:pPr>
            <a:r>
              <a:t>This is incredibly powerful because it means:</a:t>
            </a:r>
          </a:p>
          <a:p>
            <a:pPr marL="0" lvl="0" indent="0">
              <a:buNone/>
            </a:pPr>
            <a:endParaRPr/>
          </a:p>
          <a:p>
            <a:pPr marL="342900" lvl="0" indent="-342900">
              <a:buAutoNum type="arabicPeriod"/>
            </a:pPr>
            <a:r>
              <a:t>Instructions follow the files they’re relevant to</a:t>
            </a:r>
          </a:p>
          <a:p>
            <a:pPr marL="0" lvl="0" indent="0">
              <a:buNone/>
            </a:pPr>
            <a:endParaRPr/>
          </a:p>
          <a:p>
            <a:pPr marL="342900" lvl="0" indent="-342900">
              <a:buAutoNum type="arabicPeriod"/>
            </a:pPr>
            <a:r>
              <a:t>You don’t need to manually reference instructions every time</a:t>
            </a:r>
          </a:p>
          <a:p>
            <a:pPr marL="0" lvl="0" indent="0">
              <a:buNone/>
            </a:pPr>
            <a:endParaRPr/>
          </a:p>
          <a:p>
            <a:pPr marL="342900" lvl="0" indent="-342900">
              <a:buAutoNum type="arabicPeriod"/>
            </a:pPr>
            <a:r>
              <a:t>Different file types can have different instruction contexts</a:t>
            </a:r>
          </a:p>
          <a:p>
            <a:pPr marL="0" lvl="0" indent="0">
              <a:buNone/>
            </a:pPr>
            <a:endParaRPr/>
          </a:p>
          <a:p>
            <a:pPr marL="342900" lvl="0" indent="-342900">
              <a:buAutoNum type="arabicPeriod"/>
            </a:pPr>
            <a:r>
              <a:t>Token usage is optimized by only including relevant instructions</a:t>
            </a:r>
          </a:p>
          <a:p>
            <a:pPr marL="0" lvl="0" indent="0">
              <a:buNone/>
            </a:pPr>
            <a:endParaRPr/>
          </a:p>
          <a:p>
            <a:pPr marL="0" lvl="0" indent="0">
              <a:buNone/>
            </a:pPr>
            <a:r>
              <a:t>Think of it like having domain experts looking over your shoulder, but only when you’re working in their domain. You wouldn’t want your database architect reviewing your CSS files, and you wouldn’t want your UI designer reviewing your SQL queries. The applyTo field ensures the right expertise is present at the right time.</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Timing</a:t>
            </a:r>
            <a:r>
              <a:t>: 4-5 minutes</a:t>
            </a:r>
          </a:p>
          <a:p>
            <a:pPr marL="0" lvl="0" indent="0">
              <a:buNone/>
            </a:pPr>
            <a:endParaRPr/>
          </a:p>
          <a:p>
            <a:pPr marL="0" lvl="0" indent="0">
              <a:buNone/>
            </a:pPr>
            <a:r>
              <a:rPr b="1"/>
              <a:t>Anatomy of an Agent Profile</a:t>
            </a:r>
            <a:r>
              <a:t>:</a:t>
            </a:r>
          </a:p>
          <a:p>
            <a:pPr marL="0" lvl="0" indent="0">
              <a:buNone/>
            </a:pPr>
            <a:endParaRPr/>
          </a:p>
          <a:p>
            <a:pPr marL="0" lvl="0" indent="0">
              <a:buNone/>
            </a:pPr>
            <a:r>
              <a:rPr b="1"/>
              <a:t>YAML Frontmatter</a:t>
            </a:r>
            <a:r>
              <a:t> (Required):</a:t>
            </a:r>
          </a:p>
          <a:p>
            <a:pPr marL="0" lvl="0" indent="0">
              <a:buNone/>
            </a:pPr>
            <a:endParaRPr/>
          </a:p>
          <a:p>
            <a:pPr marL="342900" lvl="0" indent="-342900">
              <a:buAutoNum type="arabicPeriod"/>
            </a:pPr>
            <a:r>
              <a:rPr b="1"/>
              <a:t>name</a:t>
            </a:r>
            <a:r>
              <a:t> (optional): Display name in dropdown</a:t>
            </a:r>
          </a:p>
          <a:p>
            <a:pPr marL="0" lvl="0" indent="0">
              <a:buNone/>
            </a:pPr>
            <a:endParaRPr/>
          </a:p>
          <a:p>
            <a:pPr lvl="1"/>
            <a:r>
              <a:t>Defaults to filename without extension</a:t>
            </a:r>
          </a:p>
          <a:p>
            <a:pPr marL="0" lvl="0" indent="0">
              <a:buNone/>
            </a:pPr>
            <a:endParaRPr/>
          </a:p>
          <a:p>
            <a:pPr lvl="1"/>
            <a:r>
              <a:t>Keep concise (2-4 words)</a:t>
            </a:r>
          </a:p>
          <a:p>
            <a:pPr marL="0" lvl="0" indent="0">
              <a:buNone/>
            </a:pPr>
            <a:endParaRPr/>
          </a:p>
          <a:p>
            <a:pPr lvl="1"/>
            <a:r>
              <a:t>Examples: “Test Specialist”, “Security Reviewer”</a:t>
            </a:r>
          </a:p>
          <a:p>
            <a:pPr marL="0" lvl="0" indent="0">
              <a:buNone/>
            </a:pPr>
            <a:endParaRPr/>
          </a:p>
          <a:p>
            <a:pPr marL="342900" lvl="0" indent="-342900">
              <a:buAutoNum type="arabicPeriod"/>
            </a:pPr>
            <a:r>
              <a:rPr b="1"/>
              <a:t>description</a:t>
            </a:r>
            <a:r>
              <a:t> (REQUIRED): What the agent does</a:t>
            </a:r>
          </a:p>
          <a:p>
            <a:pPr marL="0" lvl="0" indent="0">
              <a:buNone/>
            </a:pPr>
            <a:endParaRPr/>
          </a:p>
          <a:p>
            <a:pPr lvl="1"/>
            <a:r>
              <a:t>Must be clear and specific</a:t>
            </a:r>
          </a:p>
          <a:p>
            <a:pPr marL="0" lvl="0" indent="0">
              <a:buNone/>
            </a:pPr>
            <a:endParaRPr/>
          </a:p>
          <a:p>
            <a:pPr lvl="1"/>
            <a:r>
              <a:t>Explains capabilities and domain</a:t>
            </a:r>
          </a:p>
          <a:p>
            <a:pPr marL="0" lvl="0" indent="0">
              <a:buNone/>
            </a:pPr>
            <a:endParaRPr/>
          </a:p>
          <a:p>
            <a:pPr lvl="1"/>
            <a:r>
              <a:t>Appears in agent selection UI</a:t>
            </a:r>
          </a:p>
          <a:p>
            <a:pPr marL="0" lvl="0" indent="0">
              <a:buNone/>
            </a:pPr>
            <a:endParaRPr/>
          </a:p>
          <a:p>
            <a:pPr lvl="1"/>
            <a:r>
              <a:t>1-2 sentence summary</a:t>
            </a:r>
          </a:p>
          <a:p>
            <a:pPr marL="0" lvl="0" indent="0">
              <a:buNone/>
            </a:pPr>
            <a:endParaRPr/>
          </a:p>
          <a:p>
            <a:pPr marL="342900" lvl="0" indent="-342900">
              <a:buAutoNum type="arabicPeriod"/>
            </a:pPr>
            <a:r>
              <a:rPr b="1"/>
              <a:t>tools</a:t>
            </a:r>
            <a:r>
              <a:t> (optional): Which tools agent can use</a:t>
            </a:r>
          </a:p>
          <a:p>
            <a:pPr marL="0" lvl="0" indent="0">
              <a:buNone/>
            </a:pPr>
            <a:endParaRPr/>
          </a:p>
          <a:p>
            <a:pPr lvl="1"/>
            <a:r>
              <a:t>Omit to enable ALL tools</a:t>
            </a:r>
          </a:p>
          <a:p>
            <a:pPr marL="0" lvl="0" indent="0">
              <a:buNone/>
            </a:pPr>
            <a:endParaRPr/>
          </a:p>
          <a:p>
            <a:pPr lvl="1"/>
            <a:r>
              <a:t>List specific tools to restrict access</a:t>
            </a:r>
          </a:p>
          <a:p>
            <a:pPr marL="0" lvl="0" indent="0">
              <a:buNone/>
            </a:pPr>
            <a:endParaRPr/>
          </a:p>
          <a:p>
            <a:pPr lvl="1"/>
            <a:r>
              <a:t>Format: </a:t>
            </a:r>
            <a:r>
              <a:rPr>
                <a:latin typeface="Courier"/>
              </a:rPr>
              <a:t>["tool1", "tool2", "mcp-server/tool3"]</a:t>
            </a:r>
          </a:p>
          <a:p>
            <a:pPr marL="0" lvl="0" indent="0">
              <a:buNone/>
            </a:pPr>
            <a:endParaRPr>
              <a:latin typeface="Courier"/>
            </a:endParaRPr>
          </a:p>
          <a:p>
            <a:pPr lvl="1"/>
            <a:r>
              <a:t>Common tools: read, edit, search, run, debug</a:t>
            </a:r>
          </a:p>
          <a:p>
            <a:pPr marL="0" lvl="0" indent="0">
              <a:buNone/>
            </a:pPr>
            <a:endParaRPr/>
          </a:p>
          <a:p>
            <a:pPr marL="342900" lvl="0" indent="-342900">
              <a:buAutoNum type="arabicPeriod"/>
            </a:pPr>
            <a:r>
              <a:rPr b="1"/>
              <a:t>model</a:t>
            </a:r>
            <a:r>
              <a:t> (IDE only): Which AI model to use</a:t>
            </a:r>
          </a:p>
          <a:p>
            <a:pPr marL="0" lvl="0" indent="0">
              <a:buNone/>
            </a:pPr>
            <a:endParaRPr/>
          </a:p>
          <a:p>
            <a:pPr lvl="1"/>
            <a:r>
              <a:t>Only works in VS Code, JetBrains, Eclipse, Xcode</a:t>
            </a:r>
          </a:p>
          <a:p>
            <a:pPr marL="0" lvl="0" indent="0">
              <a:buNone/>
            </a:pPr>
            <a:endParaRPr/>
          </a:p>
          <a:p>
            <a:pPr lvl="1"/>
            <a:r>
              <a:t>Examples: “gpt-4”, “gpt-3.5-turbo”, “claude-3-opus”</a:t>
            </a:r>
          </a:p>
          <a:p>
            <a:pPr marL="0" lvl="0" indent="0">
              <a:buNone/>
            </a:pPr>
            <a:endParaRPr/>
          </a:p>
          <a:p>
            <a:pPr lvl="1"/>
            <a:r>
              <a:t>Ignored on GitHub.com</a:t>
            </a:r>
          </a:p>
          <a:p>
            <a:pPr marL="0" lvl="0" indent="0">
              <a:buNone/>
            </a:pPr>
            <a:endParaRPr/>
          </a:p>
          <a:p>
            <a:pPr marL="342900" lvl="0" indent="-342900">
              <a:buAutoNum type="arabicPeriod"/>
            </a:pPr>
            <a:r>
              <a:rPr b="1"/>
              <a:t>target</a:t>
            </a:r>
            <a:r>
              <a:t> (optional): Environment restriction</a:t>
            </a:r>
          </a:p>
          <a:p>
            <a:pPr marL="0" lvl="0" indent="0">
              <a:buNone/>
            </a:pPr>
            <a:endParaRPr/>
          </a:p>
          <a:p>
            <a:pPr lvl="1"/>
            <a:r>
              <a:t>“vscode” = only in IDEs</a:t>
            </a:r>
          </a:p>
          <a:p>
            <a:pPr marL="0" lvl="0" indent="0">
              <a:buNone/>
            </a:pPr>
            <a:endParaRPr/>
          </a:p>
          <a:p>
            <a:pPr lvl="1"/>
            <a:r>
              <a:t>“github-copilot” = only on GitHub.com</a:t>
            </a:r>
          </a:p>
          <a:p>
            <a:pPr marL="0" lvl="0" indent="0">
              <a:buNone/>
            </a:pPr>
            <a:endParaRPr/>
          </a:p>
          <a:p>
            <a:pPr lvl="1"/>
            <a:r>
              <a:t>Omit = works everywhere</a:t>
            </a:r>
          </a:p>
          <a:p>
            <a:pPr marL="0" lvl="0" indent="0">
              <a:buNone/>
            </a:pPr>
            <a:endParaRPr/>
          </a:p>
          <a:p>
            <a:pPr marL="342900" lvl="0" indent="-342900">
              <a:buAutoNum type="arabicPeriod"/>
            </a:pPr>
            <a:r>
              <a:rPr b="1"/>
              <a:t>mcp-servers</a:t>
            </a:r>
            <a:r>
              <a:t> (org/enterprise only): Configure MCP servers for this agent</a:t>
            </a:r>
          </a:p>
          <a:p>
            <a:pPr marL="0" lvl="0" indent="0">
              <a:buNone/>
            </a:pPr>
            <a:endParaRPr/>
          </a:p>
          <a:p>
            <a:pPr marL="0" lvl="0" indent="0">
              <a:buNone/>
            </a:pPr>
            <a:r>
              <a:rPr b="1"/>
              <a:t>Markdown Content</a:t>
            </a:r>
            <a:r>
              <a:t> (The Agent’s “Brain”):</a:t>
            </a:r>
          </a:p>
          <a:p>
            <a:pPr marL="0" lvl="0" indent="0">
              <a:buNone/>
            </a:pPr>
            <a:endParaRPr/>
          </a:p>
          <a:p>
            <a:pPr lvl="0"/>
            <a:r>
              <a:t>Define personality and expertise</a:t>
            </a:r>
          </a:p>
          <a:p>
            <a:pPr marL="0" lvl="0" indent="0">
              <a:buNone/>
            </a:pPr>
            <a:endParaRPr/>
          </a:p>
          <a:p>
            <a:pPr lvl="0"/>
            <a:r>
              <a:t>Set boundaries and constraints</a:t>
            </a:r>
          </a:p>
          <a:p>
            <a:pPr marL="0" lvl="0" indent="0">
              <a:buNone/>
            </a:pPr>
            <a:endParaRPr/>
          </a:p>
          <a:p>
            <a:pPr lvl="0"/>
            <a:r>
              <a:t>Provide examples of good behavior</a:t>
            </a:r>
          </a:p>
          <a:p>
            <a:pPr marL="0" lvl="0" indent="0">
              <a:buNone/>
            </a:pPr>
            <a:endParaRPr/>
          </a:p>
          <a:p>
            <a:pPr lvl="0"/>
            <a:r>
              <a:t>Specify output formats</a:t>
            </a:r>
          </a:p>
          <a:p>
            <a:pPr marL="0" lvl="0" indent="0">
              <a:buNone/>
            </a:pPr>
            <a:endParaRPr/>
          </a:p>
          <a:p>
            <a:pPr lvl="0"/>
            <a:r>
              <a:t>Maximum 30,000 characters (plenty of space!)</a:t>
            </a:r>
          </a:p>
          <a:p>
            <a:pPr marL="0" lvl="0" indent="0">
              <a:buNone/>
            </a:pPr>
            <a:endParaRPr/>
          </a:p>
          <a:p>
            <a:pPr marL="0" lvl="0" indent="0">
              <a:buNone/>
            </a:pPr>
            <a:r>
              <a:rPr b="1"/>
              <a:t>Best Practices</a:t>
            </a:r>
            <a:r>
              <a:t>:</a:t>
            </a:r>
          </a:p>
          <a:p>
            <a:pPr marL="0" lvl="0" indent="0">
              <a:buNone/>
            </a:pPr>
            <a:endParaRPr/>
          </a:p>
          <a:p>
            <a:pPr lvl="0"/>
            <a:r>
              <a:t>Be specific about what the agent should AND shouldn’t do</a:t>
            </a:r>
          </a:p>
          <a:p>
            <a:pPr marL="0" lvl="0" indent="0">
              <a:buNone/>
            </a:pPr>
            <a:endParaRPr/>
          </a:p>
          <a:p>
            <a:pPr lvl="0"/>
            <a:r>
              <a:t>Include examples of desired behavior</a:t>
            </a:r>
          </a:p>
          <a:p>
            <a:pPr marL="0" lvl="0" indent="0">
              <a:buNone/>
            </a:pPr>
            <a:endParaRPr/>
          </a:p>
          <a:p>
            <a:pPr lvl="0"/>
            <a:r>
              <a:t>Mention file patterns or naming conventions</a:t>
            </a:r>
          </a:p>
          <a:p>
            <a:pPr marL="0" lvl="0" indent="0">
              <a:buNone/>
            </a:pPr>
            <a:endParaRPr/>
          </a:p>
          <a:p>
            <a:pPr lvl="0"/>
            <a:r>
              <a:t>Specify testing/validation requirements</a:t>
            </a:r>
          </a:p>
          <a:p>
            <a:pPr marL="0" lvl="0" indent="0">
              <a:buNone/>
            </a:pPr>
            <a:endParaRPr/>
          </a:p>
          <a:p>
            <a:pPr marL="0" lvl="0" indent="0">
              <a:buNone/>
            </a:pPr>
            <a:r>
              <a:rPr b="1"/>
              <a:t>Transition</a:t>
            </a:r>
            <a:r>
              <a:t>: “Let’s see what these instructions look like in real agent examples.”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Timing</a:t>
            </a:r>
            <a:r>
              <a:t>: 3-4 minutes</a:t>
            </a:r>
          </a:p>
          <a:p>
            <a:pPr marL="0" lvl="0" indent="0">
              <a:buNone/>
            </a:pPr>
            <a:endParaRPr/>
          </a:p>
          <a:p>
            <a:pPr marL="0" lvl="0" indent="0">
              <a:buNone/>
            </a:pPr>
            <a:r>
              <a:rPr b="1"/>
              <a:t>Why This Example Works</a:t>
            </a:r>
            <a:r>
              <a:t>:</a:t>
            </a:r>
          </a:p>
          <a:p>
            <a:pPr marL="0" lvl="0" indent="0">
              <a:buNone/>
            </a:pPr>
            <a:endParaRPr/>
          </a:p>
          <a:p>
            <a:pPr marL="0" lvl="0" indent="0">
              <a:buNone/>
            </a:pPr>
            <a:r>
              <a:rPr b="1"/>
              <a:t>Clear Scope Definition</a:t>
            </a:r>
            <a:r>
              <a:t>:</a:t>
            </a:r>
          </a:p>
          <a:p>
            <a:pPr marL="0" lvl="0" indent="0">
              <a:buNone/>
            </a:pPr>
            <a:endParaRPr/>
          </a:p>
          <a:p>
            <a:pPr lvl="0"/>
            <a:r>
              <a:t>“Focuses on test coverage” - tells user what it does</a:t>
            </a:r>
          </a:p>
          <a:p>
            <a:pPr marL="0" lvl="0" indent="0">
              <a:buNone/>
            </a:pPr>
            <a:endParaRPr/>
          </a:p>
          <a:p>
            <a:pPr lvl="0"/>
            <a:r>
              <a:t>“Without modifying production code” - tells user what it WON’T do</a:t>
            </a:r>
          </a:p>
          <a:p>
            <a:pPr marL="0" lvl="0" indent="0">
              <a:buNone/>
            </a:pPr>
            <a:endParaRPr/>
          </a:p>
          <a:p>
            <a:pPr lvl="0"/>
            <a:r>
              <a:t>Sets clear boundaries to prevent scope creep</a:t>
            </a:r>
          </a:p>
          <a:p>
            <a:pPr marL="0" lvl="0" indent="0">
              <a:buNone/>
            </a:pPr>
            <a:endParaRPr/>
          </a:p>
          <a:p>
            <a:pPr marL="0" lvl="0" indent="0">
              <a:buNone/>
            </a:pPr>
            <a:r>
              <a:rPr b="1"/>
              <a:t>Specific Responsibilities</a:t>
            </a:r>
            <a:r>
              <a:t>:</a:t>
            </a:r>
          </a:p>
          <a:p>
            <a:pPr marL="0" lvl="0" indent="0">
              <a:buNone/>
            </a:pPr>
            <a:endParaRPr/>
          </a:p>
          <a:p>
            <a:pPr marL="342900" lvl="0" indent="-342900">
              <a:buAutoNum type="arabicPeriod"/>
            </a:pPr>
            <a:r>
              <a:t>“Analyze existing tests” - audit capability</a:t>
            </a:r>
          </a:p>
          <a:p>
            <a:pPr marL="0" lvl="0" indent="0">
              <a:buNone/>
            </a:pPr>
            <a:endParaRPr/>
          </a:p>
          <a:p>
            <a:pPr marL="342900" lvl="0" indent="-342900">
              <a:buAutoNum type="arabicPeriod"/>
            </a:pPr>
            <a:r>
              <a:t>“Write unit/integration/e2e tests” - creation capability</a:t>
            </a:r>
          </a:p>
          <a:p>
            <a:pPr marL="0" lvl="0" indent="0">
              <a:buNone/>
            </a:pPr>
            <a:endParaRPr/>
          </a:p>
          <a:p>
            <a:pPr marL="342900" lvl="0" indent="-342900">
              <a:buAutoNum type="arabicPeriod"/>
            </a:pPr>
            <a:r>
              <a:t>“Review test quality” - critique capability</a:t>
            </a:r>
          </a:p>
          <a:p>
            <a:pPr marL="0" lvl="0" indent="0">
              <a:buNone/>
            </a:pPr>
            <a:endParaRPr/>
          </a:p>
          <a:p>
            <a:pPr marL="342900" lvl="0" indent="-342900">
              <a:buAutoNum type="arabicPeriod"/>
            </a:pPr>
            <a:r>
              <a:t>“Ensure tests are isolated” - quality standards</a:t>
            </a:r>
          </a:p>
          <a:p>
            <a:pPr marL="0" lvl="0" indent="0">
              <a:buNone/>
            </a:pPr>
            <a:endParaRPr/>
          </a:p>
          <a:p>
            <a:pPr marL="342900" lvl="0" indent="-342900">
              <a:buAutoNum type="arabicPeriod"/>
            </a:pPr>
            <a:r>
              <a:t>“Focus only on test files” - reinforces boundary</a:t>
            </a:r>
          </a:p>
          <a:p>
            <a:pPr marL="0" lvl="0" indent="0">
              <a:buNone/>
            </a:pPr>
            <a:endParaRPr/>
          </a:p>
          <a:p>
            <a:pPr marL="0" lvl="0" indent="0">
              <a:buNone/>
            </a:pPr>
            <a:r>
              <a:rPr b="1"/>
              <a:t>Behavioral Constraints</a:t>
            </a:r>
            <a:r>
              <a:t>:</a:t>
            </a:r>
          </a:p>
          <a:p>
            <a:pPr marL="0" lvl="0" indent="0">
              <a:buNone/>
            </a:pPr>
            <a:endParaRPr/>
          </a:p>
          <a:p>
            <a:pPr lvl="0"/>
            <a:r>
              <a:t>“Focus only on test files” - prevents the agent from refactoring production code</a:t>
            </a:r>
          </a:p>
          <a:p>
            <a:pPr marL="0" lvl="0" indent="0">
              <a:buNone/>
            </a:pPr>
            <a:endParaRPr/>
          </a:p>
          <a:p>
            <a:pPr lvl="0"/>
            <a:r>
              <a:t>“Avoid modifying production code unless specifically requested” - allows override when needed</a:t>
            </a:r>
          </a:p>
          <a:p>
            <a:pPr marL="0" lvl="0" indent="0">
              <a:buNone/>
            </a:pPr>
            <a:endParaRPr/>
          </a:p>
          <a:p>
            <a:pPr marL="0" lvl="0" indent="0">
              <a:buNone/>
            </a:pPr>
            <a:r>
              <a:rPr b="1"/>
              <a:t>Quality Standards</a:t>
            </a:r>
            <a:r>
              <a:t>:</a:t>
            </a:r>
          </a:p>
          <a:p>
            <a:pPr marL="0" lvl="0" indent="0">
              <a:buNone/>
            </a:pPr>
            <a:endParaRPr/>
          </a:p>
          <a:p>
            <a:pPr lvl="0"/>
            <a:r>
              <a:t>“Isolated” - no shared state between tests</a:t>
            </a:r>
          </a:p>
          <a:p>
            <a:pPr marL="0" lvl="0" indent="0">
              <a:buNone/>
            </a:pPr>
            <a:endParaRPr/>
          </a:p>
          <a:p>
            <a:pPr lvl="0"/>
            <a:r>
              <a:t>“Deterministic” - same input = same output</a:t>
            </a:r>
          </a:p>
          <a:p>
            <a:pPr marL="0" lvl="0" indent="0">
              <a:buNone/>
            </a:pPr>
            <a:endParaRPr/>
          </a:p>
          <a:p>
            <a:pPr lvl="0"/>
            <a:r>
              <a:t>“Well-documented” - clear descriptions and comments</a:t>
            </a:r>
          </a:p>
          <a:p>
            <a:pPr marL="0" lvl="0" indent="0">
              <a:buNone/>
            </a:pPr>
            <a:endParaRPr/>
          </a:p>
          <a:p>
            <a:pPr marL="0" lvl="0" indent="0">
              <a:buNone/>
            </a:pPr>
            <a:r>
              <a:rPr b="1"/>
              <a:t>Pattern Recognition</a:t>
            </a:r>
            <a:r>
              <a:t>:</a:t>
            </a:r>
          </a:p>
          <a:p>
            <a:pPr marL="0" lvl="0" indent="0">
              <a:buNone/>
            </a:pPr>
            <a:endParaRPr/>
          </a:p>
          <a:p>
            <a:pPr lvl="0"/>
            <a:r>
              <a:t>“Use appropriate testing patterns for the language and framework”</a:t>
            </a:r>
          </a:p>
          <a:p>
            <a:pPr marL="0" lvl="0" indent="0">
              <a:buNone/>
            </a:pPr>
            <a:endParaRPr/>
          </a:p>
          <a:p>
            <a:pPr lvl="0"/>
            <a:r>
              <a:t>Agent will adapt to Jest, pytest, JUnit, etc.</a:t>
            </a:r>
          </a:p>
          <a:p>
            <a:pPr marL="0" lvl="0" indent="0">
              <a:buNone/>
            </a:pPr>
            <a:endParaRPr/>
          </a:p>
          <a:p>
            <a:pPr marL="0" lvl="0" indent="0">
              <a:buNone/>
            </a:pPr>
            <a:r>
              <a:rPr b="1"/>
              <a:t>Usage Scenarios</a:t>
            </a:r>
            <a:r>
              <a:t>:</a:t>
            </a:r>
          </a:p>
          <a:p>
            <a:pPr marL="0" lvl="0" indent="0">
              <a:buNone/>
            </a:pPr>
            <a:endParaRPr/>
          </a:p>
          <a:p>
            <a:pPr lvl="0"/>
            <a:r>
              <a:t>Adding tests to legacy code</a:t>
            </a:r>
          </a:p>
          <a:p>
            <a:pPr marL="0" lvl="0" indent="0">
              <a:buNone/>
            </a:pPr>
            <a:endParaRPr/>
          </a:p>
          <a:p>
            <a:pPr lvl="0"/>
            <a:r>
              <a:t>Improving test coverage metrics</a:t>
            </a:r>
          </a:p>
          <a:p>
            <a:pPr marL="0" lvl="0" indent="0">
              <a:buNone/>
            </a:pPr>
            <a:endParaRPr/>
          </a:p>
          <a:p>
            <a:pPr lvl="0"/>
            <a:r>
              <a:t>Reviewing PR test quality</a:t>
            </a:r>
          </a:p>
          <a:p>
            <a:pPr marL="0" lvl="0" indent="0">
              <a:buNone/>
            </a:pPr>
            <a:endParaRPr/>
          </a:p>
          <a:p>
            <a:pPr lvl="0"/>
            <a:r>
              <a:t>Learning testing best practices</a:t>
            </a:r>
          </a:p>
          <a:p>
            <a:pPr marL="0" lvl="0" indent="0">
              <a:buNone/>
            </a:pPr>
            <a:endParaRPr/>
          </a:p>
          <a:p>
            <a:pPr marL="0" lvl="0" indent="0">
              <a:buNone/>
            </a:pPr>
            <a:r>
              <a:rPr b="1"/>
              <a:t>Customization Ideas</a:t>
            </a:r>
            <a:r>
              <a:t>:</a:t>
            </a:r>
          </a:p>
          <a:p>
            <a:pPr marL="0" lvl="0" indent="0">
              <a:buNone/>
            </a:pPr>
            <a:endParaRPr/>
          </a:p>
          <a:p>
            <a:pPr lvl="0"/>
            <a:r>
              <a:t>Add specific test frameworks to use</a:t>
            </a:r>
          </a:p>
          <a:p>
            <a:pPr marL="0" lvl="0" indent="0">
              <a:buNone/>
            </a:pPr>
            <a:endParaRPr/>
          </a:p>
          <a:p>
            <a:pPr lvl="0"/>
            <a:r>
              <a:t>Include code coverage thresholds</a:t>
            </a:r>
          </a:p>
          <a:p>
            <a:pPr marL="0" lvl="0" indent="0">
              <a:buNone/>
            </a:pPr>
            <a:endParaRPr/>
          </a:p>
          <a:p>
            <a:pPr lvl="0"/>
            <a:r>
              <a:t>Specify test naming conventions</a:t>
            </a:r>
          </a:p>
          <a:p>
            <a:pPr marL="0" lvl="0" indent="0">
              <a:buNone/>
            </a:pPr>
            <a:endParaRPr/>
          </a:p>
          <a:p>
            <a:pPr lvl="0"/>
            <a:r>
              <a:t>Add mutation testing requirements</a:t>
            </a:r>
          </a:p>
          <a:p>
            <a:pPr marL="0" lvl="0" indent="0">
              <a:buNone/>
            </a:pPr>
            <a:endParaRPr/>
          </a:p>
          <a:p>
            <a:pPr marL="0" lvl="0" indent="0">
              <a:buNone/>
            </a:pPr>
            <a:r>
              <a:rPr b="1"/>
              <a:t>Common Question</a:t>
            </a:r>
            <a:r>
              <a:t>: “Why not enable all tools?” </a:t>
            </a:r>
            <a:r>
              <a:rPr b="1"/>
              <a:t>Answer</a:t>
            </a:r>
            <a:r>
              <a:t>: Not specified here, so all tools are available. But you might restrict to [“read”, “edit”] to prevent running or deploying.</a:t>
            </a:r>
          </a:p>
          <a:p>
            <a:pPr marL="0" lvl="0" indent="0">
              <a:buNone/>
            </a:pPr>
            <a:endParaRPr/>
          </a:p>
          <a:p>
            <a:pPr marL="0" lvl="0" indent="0">
              <a:buNone/>
            </a:pPr>
            <a:r>
              <a:rPr b="1"/>
              <a:t>Transition</a:t>
            </a:r>
            <a:r>
              <a:t>: “Here’s another example that shows a different use case - planning instead of coding.”</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Timing</a:t>
            </a:r>
            <a:r>
              <a:t>: 3-4 minutes</a:t>
            </a:r>
          </a:p>
          <a:p>
            <a:pPr marL="0" lvl="0" indent="0">
              <a:buNone/>
            </a:pPr>
            <a:endParaRPr/>
          </a:p>
          <a:p>
            <a:pPr marL="0" lvl="0" indent="0">
              <a:buNone/>
            </a:pPr>
            <a:r>
              <a:rPr b="1"/>
              <a:t>Strategic Difference from Test Specialist</a:t>
            </a:r>
            <a:r>
              <a:t>:</a:t>
            </a:r>
          </a:p>
          <a:p>
            <a:pPr marL="0" lvl="0" indent="0">
              <a:buNone/>
            </a:pPr>
            <a:endParaRPr/>
          </a:p>
          <a:p>
            <a:pPr marL="0" lvl="0" indent="0">
              <a:buNone/>
            </a:pPr>
            <a:r>
              <a:rPr b="1"/>
              <a:t>Tools Restriction</a:t>
            </a:r>
            <a:r>
              <a:t>:</a:t>
            </a:r>
          </a:p>
          <a:p>
            <a:pPr marL="0" lvl="0" indent="0">
              <a:buNone/>
            </a:pPr>
            <a:endParaRPr/>
          </a:p>
          <a:p>
            <a:pPr lvl="0"/>
            <a:r>
              <a:t>Only </a:t>
            </a:r>
            <a:r>
              <a:rPr>
                <a:latin typeface="Courier"/>
              </a:rPr>
              <a:t>["read", "search", "edit"]</a:t>
            </a:r>
            <a:r>
              <a:t> enabled</a:t>
            </a:r>
          </a:p>
          <a:p>
            <a:pPr marL="0" lvl="0" indent="0">
              <a:buNone/>
            </a:pPr>
            <a:endParaRPr/>
          </a:p>
          <a:p>
            <a:pPr lvl="0"/>
            <a:r>
              <a:t>NOT “run” or “debug” - this agent doesn’t execute code</a:t>
            </a:r>
          </a:p>
          <a:p>
            <a:pPr marL="0" lvl="0" indent="0">
              <a:buNone/>
            </a:pPr>
            <a:endParaRPr/>
          </a:p>
          <a:p>
            <a:pPr lvl="0"/>
            <a:r>
              <a:t>NOT “shell” - doesn’t deploy or build</a:t>
            </a:r>
          </a:p>
          <a:p>
            <a:pPr marL="0" lvl="0" indent="0">
              <a:buNone/>
            </a:pPr>
            <a:endParaRPr/>
          </a:p>
          <a:p>
            <a:pPr lvl="0"/>
            <a:r>
              <a:t>Enforces its role as a planner, not implementer</a:t>
            </a:r>
          </a:p>
          <a:p>
            <a:pPr marL="0" lvl="0" indent="0">
              <a:buNone/>
            </a:pPr>
            <a:endParaRPr/>
          </a:p>
          <a:p>
            <a:pPr marL="0" lvl="0" indent="0">
              <a:buNone/>
            </a:pPr>
            <a:r>
              <a:rPr b="1"/>
              <a:t>Planning-Specific Responsibilities</a:t>
            </a:r>
            <a:r>
              <a:t>:</a:t>
            </a:r>
          </a:p>
          <a:p>
            <a:pPr marL="0" lvl="0" indent="0">
              <a:buNone/>
            </a:pPr>
            <a:endParaRPr/>
          </a:p>
          <a:p>
            <a:pPr marL="342900" lvl="0" indent="-342900">
              <a:buAutoNum type="arabicPeriod"/>
            </a:pPr>
            <a:r>
              <a:t>“Analyze requirements” - requirements engineering</a:t>
            </a:r>
          </a:p>
          <a:p>
            <a:pPr marL="0" lvl="0" indent="0">
              <a:buNone/>
            </a:pPr>
            <a:endParaRPr/>
          </a:p>
          <a:p>
            <a:pPr marL="342900" lvl="0" indent="-342900">
              <a:buAutoNum type="arabicPeriod"/>
            </a:pPr>
            <a:r>
              <a:t>“Break them into actionable tasks” - work breakdown</a:t>
            </a:r>
          </a:p>
          <a:p>
            <a:pPr marL="0" lvl="0" indent="0">
              <a:buNone/>
            </a:pPr>
            <a:endParaRPr/>
          </a:p>
          <a:p>
            <a:pPr marL="342900" lvl="0" indent="-342900">
              <a:buAutoNum type="arabicPeriod"/>
            </a:pPr>
            <a:r>
              <a:t>“Technical specs and architecture docs” - documentation focus</a:t>
            </a:r>
          </a:p>
          <a:p>
            <a:pPr marL="0" lvl="0" indent="0">
              <a:buNone/>
            </a:pPr>
            <a:endParaRPr/>
          </a:p>
          <a:p>
            <a:pPr marL="342900" lvl="0" indent="-342900">
              <a:buAutoNum type="arabicPeriod"/>
            </a:pPr>
            <a:r>
              <a:t>“Implementation plans with dependencies” - sequencing and scheduling</a:t>
            </a:r>
          </a:p>
          <a:p>
            <a:pPr marL="0" lvl="0" indent="0">
              <a:buNone/>
            </a:pPr>
            <a:endParaRPr/>
          </a:p>
          <a:p>
            <a:pPr marL="342900" lvl="0" indent="-342900">
              <a:buAutoNum type="arabicPeriod"/>
            </a:pPr>
            <a:r>
              <a:t>“API designs, data models” - interface definition</a:t>
            </a:r>
          </a:p>
          <a:p>
            <a:pPr marL="0" lvl="0" indent="0">
              <a:buNone/>
            </a:pPr>
            <a:endParaRPr/>
          </a:p>
          <a:p>
            <a:pPr marL="0" lvl="0" indent="0">
              <a:buNone/>
            </a:pPr>
            <a:r>
              <a:rPr b="1"/>
              <a:t>Output Format</a:t>
            </a:r>
            <a:r>
              <a:t>:</a:t>
            </a:r>
          </a:p>
          <a:p>
            <a:pPr marL="0" lvl="0" indent="0">
              <a:buNone/>
            </a:pPr>
            <a:endParaRPr/>
          </a:p>
          <a:p>
            <a:pPr lvl="0"/>
            <a:r>
              <a:t>“Markdown format” - specified in description</a:t>
            </a:r>
          </a:p>
          <a:p>
            <a:pPr marL="0" lvl="0" indent="0">
              <a:buNone/>
            </a:pPr>
            <a:endParaRPr/>
          </a:p>
          <a:p>
            <a:pPr lvl="0"/>
            <a:r>
              <a:t>“Markdown files that development teams can follow” - artifact focus</a:t>
            </a:r>
          </a:p>
          <a:p>
            <a:pPr marL="0" lvl="0" indent="0">
              <a:buNone/>
            </a:pPr>
            <a:endParaRPr/>
          </a:p>
          <a:p>
            <a:pPr lvl="0"/>
            <a:r>
              <a:t>“Clear headings, task breakdowns” - structure requirements</a:t>
            </a:r>
          </a:p>
          <a:p>
            <a:pPr marL="0" lvl="0" indent="0">
              <a:buNone/>
            </a:pPr>
            <a:endParaRPr/>
          </a:p>
          <a:p>
            <a:pPr marL="0" lvl="0" indent="0">
              <a:buNone/>
            </a:pPr>
            <a:r>
              <a:rPr b="1"/>
              <a:t>Non-Code Focus</a:t>
            </a:r>
            <a:r>
              <a:t>:</a:t>
            </a:r>
          </a:p>
          <a:p>
            <a:pPr marL="0" lvl="0" indent="0">
              <a:buNone/>
            </a:pPr>
            <a:endParaRPr/>
          </a:p>
          <a:p>
            <a:pPr lvl="0"/>
            <a:r>
              <a:t>“Focus on thorough documentation rather than implementing code”</a:t>
            </a:r>
          </a:p>
          <a:p>
            <a:pPr marL="0" lvl="0" indent="0">
              <a:buNone/>
            </a:pPr>
            <a:endParaRPr/>
          </a:p>
          <a:p>
            <a:pPr lvl="0"/>
            <a:r>
              <a:t>Critical boundary: this agent designs but doesn’t build</a:t>
            </a:r>
          </a:p>
          <a:p>
            <a:pPr marL="0" lvl="0" indent="0">
              <a:buNone/>
            </a:pPr>
            <a:endParaRPr/>
          </a:p>
          <a:p>
            <a:pPr lvl="0"/>
            <a:r>
              <a:t>Prevents mixing planning and implementation concerns</a:t>
            </a:r>
          </a:p>
          <a:p>
            <a:pPr marL="0" lvl="0" indent="0">
              <a:buNone/>
            </a:pPr>
            <a:endParaRPr/>
          </a:p>
          <a:p>
            <a:pPr marL="0" lvl="0" indent="0">
              <a:buNone/>
            </a:pPr>
            <a:r>
              <a:rPr b="1"/>
              <a:t>When to Use This Agent</a:t>
            </a:r>
            <a:r>
              <a:t>:</a:t>
            </a:r>
          </a:p>
          <a:p>
            <a:pPr marL="0" lvl="0" indent="0">
              <a:buNone/>
            </a:pPr>
            <a:endParaRPr/>
          </a:p>
          <a:p>
            <a:pPr lvl="0"/>
            <a:r>
              <a:t>Starting new features or projects</a:t>
            </a:r>
          </a:p>
          <a:p>
            <a:pPr marL="0" lvl="0" indent="0">
              <a:buNone/>
            </a:pPr>
            <a:endParaRPr/>
          </a:p>
          <a:p>
            <a:pPr lvl="0"/>
            <a:r>
              <a:t>Architectural decision records (ADRs)</a:t>
            </a:r>
          </a:p>
          <a:p>
            <a:pPr marL="0" lvl="0" indent="0">
              <a:buNone/>
            </a:pPr>
            <a:endParaRPr/>
          </a:p>
          <a:p>
            <a:pPr lvl="0"/>
            <a:r>
              <a:t>Epic and story breakdown</a:t>
            </a:r>
          </a:p>
          <a:p>
            <a:pPr marL="0" lvl="0" indent="0">
              <a:buNone/>
            </a:pPr>
            <a:endParaRPr/>
          </a:p>
          <a:p>
            <a:pPr lvl="0"/>
            <a:r>
              <a:t>Technical RFCs</a:t>
            </a:r>
          </a:p>
          <a:p>
            <a:pPr marL="0" lvl="0" indent="0">
              <a:buNone/>
            </a:pPr>
            <a:endParaRPr/>
          </a:p>
          <a:p>
            <a:pPr lvl="0"/>
            <a:r>
              <a:t>Onboarding documentation</a:t>
            </a:r>
          </a:p>
          <a:p>
            <a:pPr marL="0" lvl="0" indent="0">
              <a:buNone/>
            </a:pPr>
            <a:endParaRPr/>
          </a:p>
          <a:p>
            <a:pPr lvl="0"/>
            <a:r>
              <a:t>Migration plans</a:t>
            </a:r>
          </a:p>
          <a:p>
            <a:pPr marL="0" lvl="0" indent="0">
              <a:buNone/>
            </a:pPr>
            <a:endParaRPr/>
          </a:p>
          <a:p>
            <a:pPr marL="0" lvl="0" indent="0">
              <a:buNone/>
            </a:pPr>
            <a:r>
              <a:rPr b="1"/>
              <a:t>Output Examples</a:t>
            </a:r>
            <a:r>
              <a:t>:</a:t>
            </a:r>
          </a:p>
          <a:p>
            <a:pPr marL="0" lvl="0" indent="0">
              <a:buNone/>
            </a:pPr>
            <a:endParaRPr/>
          </a:p>
          <a:p>
            <a:pPr lvl="0"/>
            <a:r>
              <a:rPr>
                <a:latin typeface="Courier"/>
              </a:rPr>
              <a:t>IMPLEMENTATION_PLAN.md</a:t>
            </a:r>
            <a:r>
              <a:t> with tasks and timeline</a:t>
            </a:r>
          </a:p>
          <a:p>
            <a:pPr marL="0" lvl="0" indent="0">
              <a:buNone/>
            </a:pPr>
            <a:endParaRPr/>
          </a:p>
          <a:p>
            <a:pPr lvl="0"/>
            <a:r>
              <a:rPr>
                <a:latin typeface="Courier"/>
              </a:rPr>
              <a:t>ARCHITECTURE.md</a:t>
            </a:r>
            <a:r>
              <a:t> with system design</a:t>
            </a:r>
          </a:p>
          <a:p>
            <a:pPr marL="0" lvl="0" indent="0">
              <a:buNone/>
            </a:pPr>
            <a:endParaRPr/>
          </a:p>
          <a:p>
            <a:pPr lvl="0"/>
            <a:r>
              <a:rPr>
                <a:latin typeface="Courier"/>
              </a:rPr>
              <a:t>API_SPEC.md</a:t>
            </a:r>
            <a:r>
              <a:t> with endpoint definitions</a:t>
            </a:r>
          </a:p>
          <a:p>
            <a:pPr marL="0" lvl="0" indent="0">
              <a:buNone/>
            </a:pPr>
            <a:endParaRPr/>
          </a:p>
          <a:p>
            <a:pPr lvl="0"/>
            <a:r>
              <a:rPr>
                <a:latin typeface="Courier"/>
              </a:rPr>
              <a:t>DATA_MODEL.md</a:t>
            </a:r>
            <a:r>
              <a:t> with schema definitions</a:t>
            </a:r>
          </a:p>
          <a:p>
            <a:pPr marL="0" lvl="0" indent="0">
              <a:buNone/>
            </a:pPr>
            <a:endParaRPr/>
          </a:p>
          <a:p>
            <a:pPr marL="0" lvl="0" indent="0">
              <a:buNone/>
            </a:pPr>
            <a:r>
              <a:rPr b="1"/>
              <a:t>Team Benefits</a:t>
            </a:r>
            <a:r>
              <a:t>:</a:t>
            </a:r>
          </a:p>
          <a:p>
            <a:pPr marL="0" lvl="0" indent="0">
              <a:buNone/>
            </a:pPr>
            <a:endParaRPr/>
          </a:p>
          <a:p>
            <a:pPr lvl="0"/>
            <a:r>
              <a:t>Consistent planning documentation format</a:t>
            </a:r>
          </a:p>
          <a:p>
            <a:pPr marL="0" lvl="0" indent="0">
              <a:buNone/>
            </a:pPr>
            <a:endParaRPr/>
          </a:p>
          <a:p>
            <a:pPr lvl="0"/>
            <a:r>
              <a:t>Separation of planning from coding</a:t>
            </a:r>
          </a:p>
          <a:p>
            <a:pPr marL="0" lvl="0" indent="0">
              <a:buNone/>
            </a:pPr>
            <a:endParaRPr/>
          </a:p>
          <a:p>
            <a:pPr lvl="0"/>
            <a:r>
              <a:t>Better task estimation</a:t>
            </a:r>
          </a:p>
          <a:p>
            <a:pPr marL="0" lvl="0" indent="0">
              <a:buNone/>
            </a:pPr>
            <a:endParaRPr/>
          </a:p>
          <a:p>
            <a:pPr lvl="0"/>
            <a:r>
              <a:t>Clear acceptance criteria</a:t>
            </a:r>
          </a:p>
          <a:p>
            <a:pPr marL="0" lvl="0" indent="0">
              <a:buNone/>
            </a:pPr>
            <a:endParaRPr/>
          </a:p>
          <a:p>
            <a:pPr lvl="0"/>
            <a:r>
              <a:t>Risk identification upfront</a:t>
            </a:r>
          </a:p>
          <a:p>
            <a:pPr marL="0" lvl="0" indent="0">
              <a:buNone/>
            </a:pPr>
            <a:endParaRPr/>
          </a:p>
          <a:p>
            <a:pPr marL="0" lvl="0" indent="0">
              <a:buNone/>
            </a:pPr>
            <a:r>
              <a:rPr b="1"/>
              <a:t>Customization Ideas</a:t>
            </a:r>
            <a:r>
              <a:t>:</a:t>
            </a:r>
          </a:p>
          <a:p>
            <a:pPr marL="0" lvl="0" indent="0">
              <a:buNone/>
            </a:pPr>
            <a:endParaRPr/>
          </a:p>
          <a:p>
            <a:pPr lvl="0"/>
            <a:r>
              <a:t>Add specific template sections</a:t>
            </a:r>
          </a:p>
          <a:p>
            <a:pPr marL="0" lvl="0" indent="0">
              <a:buNone/>
            </a:pPr>
            <a:endParaRPr/>
          </a:p>
          <a:p>
            <a:pPr lvl="0"/>
            <a:r>
              <a:t>Include estimation guidance</a:t>
            </a:r>
          </a:p>
          <a:p>
            <a:pPr marL="0" lvl="0" indent="0">
              <a:buNone/>
            </a:pPr>
            <a:endParaRPr/>
          </a:p>
          <a:p>
            <a:pPr lvl="0"/>
            <a:r>
              <a:t>Specify diagram types (C4, sequence, etc.)</a:t>
            </a:r>
          </a:p>
          <a:p>
            <a:pPr marL="0" lvl="0" indent="0">
              <a:buNone/>
            </a:pPr>
            <a:endParaRPr/>
          </a:p>
          <a:p>
            <a:pPr lvl="0"/>
            <a:r>
              <a:t>Add stakeholder communication sections</a:t>
            </a:r>
          </a:p>
          <a:p>
            <a:pPr marL="0" lvl="0" indent="0">
              <a:buNone/>
            </a:pPr>
            <a:endParaRPr/>
          </a:p>
          <a:p>
            <a:pPr marL="0" lvl="0" indent="0">
              <a:buNone/>
            </a:pPr>
            <a:r>
              <a:rPr b="1"/>
              <a:t>Comparison to Test Specialist</a:t>
            </a:r>
            <a:r>
              <a:t>:</a:t>
            </a:r>
          </a:p>
          <a:p>
            <a:pPr marL="0" lvl="0" indent="0">
              <a:buNone/>
            </a:pPr>
            <a:endParaRPr/>
          </a:p>
          <a:p>
            <a:pPr lvl="0"/>
            <a:r>
              <a:t>Test Specialist: All tools, focused on test files</a:t>
            </a:r>
          </a:p>
          <a:p>
            <a:pPr marL="0" lvl="0" indent="0">
              <a:buNone/>
            </a:pPr>
            <a:endParaRPr/>
          </a:p>
          <a:p>
            <a:pPr lvl="0"/>
            <a:r>
              <a:t>Implementation Planner: Limited tools, focused on documentation</a:t>
            </a:r>
          </a:p>
          <a:p>
            <a:pPr marL="0" lvl="0" indent="0">
              <a:buNone/>
            </a:pPr>
            <a:endParaRPr/>
          </a:p>
          <a:p>
            <a:pPr marL="0" lvl="0" indent="0">
              <a:buNone/>
            </a:pPr>
            <a:r>
              <a:rPr b="1"/>
              <a:t>Transition</a:t>
            </a:r>
            <a:r>
              <a:t>: “These examples show two very different agent types. Now let’s learn how to actually use custom agents once they’re created.”</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Timing</a:t>
            </a:r>
            <a:r>
              <a:t>: 4-5 minutes</a:t>
            </a:r>
          </a:p>
          <a:p>
            <a:pPr marL="0" lvl="0" indent="0">
              <a:buNone/>
            </a:pPr>
            <a:endParaRPr/>
          </a:p>
          <a:p>
            <a:pPr marL="0" lvl="0" indent="0">
              <a:buNone/>
            </a:pPr>
            <a:r>
              <a:rPr b="1"/>
              <a:t>GitHub.com Usage</a:t>
            </a:r>
            <a:r>
              <a:t>:</a:t>
            </a:r>
          </a:p>
          <a:p>
            <a:pPr marL="0" lvl="0" indent="0">
              <a:buNone/>
            </a:pPr>
            <a:endParaRPr/>
          </a:p>
          <a:p>
            <a:pPr marL="0" lvl="0" indent="0">
              <a:buNone/>
            </a:pPr>
            <a:r>
              <a:rPr b="1"/>
              <a:t>Agents Panel Workflow</a:t>
            </a:r>
            <a:r>
              <a:t>:</a:t>
            </a:r>
          </a:p>
          <a:p>
            <a:pPr marL="0" lvl="0" indent="0">
              <a:buNone/>
            </a:pPr>
            <a:endParaRPr/>
          </a:p>
          <a:p>
            <a:pPr marL="342900" lvl="0" indent="-342900">
              <a:buAutoNum type="arabicPeriod"/>
            </a:pPr>
            <a:r>
              <a:t>Open Copilot agents panel or tab</a:t>
            </a:r>
          </a:p>
          <a:p>
            <a:pPr marL="0" lvl="0" indent="0">
              <a:buNone/>
            </a:pPr>
            <a:endParaRPr/>
          </a:p>
          <a:p>
            <a:pPr marL="342900" lvl="0" indent="-342900">
              <a:buAutoNum type="arabicPeriod"/>
            </a:pPr>
            <a:r>
              <a:t>Click dropdown (currently shows “Coding Agent”)</a:t>
            </a:r>
          </a:p>
          <a:p>
            <a:pPr marL="0" lvl="0" indent="0">
              <a:buNone/>
            </a:pPr>
            <a:endParaRPr/>
          </a:p>
          <a:p>
            <a:pPr marL="342900" lvl="0" indent="-342900">
              <a:buAutoNum type="arabicPeriod"/>
            </a:pPr>
            <a:r>
              <a:t>Select your custom agent from list</a:t>
            </a:r>
          </a:p>
          <a:p>
            <a:pPr marL="0" lvl="0" indent="0">
              <a:buNone/>
            </a:pPr>
            <a:endParaRPr/>
          </a:p>
          <a:p>
            <a:pPr marL="342900" lvl="0" indent="-342900">
              <a:buAutoNum type="arabicPeriod"/>
            </a:pPr>
            <a:r>
              <a:t>Enter your prompt or task</a:t>
            </a:r>
          </a:p>
          <a:p>
            <a:pPr marL="0" lvl="0" indent="0">
              <a:buNone/>
            </a:pPr>
            <a:endParaRPr/>
          </a:p>
          <a:p>
            <a:pPr marL="342900" lvl="0" indent="-342900">
              <a:buAutoNum type="arabicPeriod"/>
            </a:pPr>
            <a:r>
              <a:t>Agent works within its configured scope</a:t>
            </a:r>
          </a:p>
          <a:p>
            <a:pPr marL="0" lvl="0" indent="0">
              <a:buNone/>
            </a:pPr>
            <a:endParaRPr/>
          </a:p>
          <a:p>
            <a:pPr marL="0" lvl="0" indent="0">
              <a:buNone/>
            </a:pPr>
            <a:r>
              <a:rPr b="1"/>
              <a:t>Issue Assignment</a:t>
            </a:r>
            <a:r>
              <a:t>:</a:t>
            </a:r>
          </a:p>
          <a:p>
            <a:pPr marL="0" lvl="0" indent="0">
              <a:buNone/>
            </a:pPr>
            <a:endParaRPr/>
          </a:p>
          <a:p>
            <a:pPr lvl="0"/>
            <a:r>
              <a:t>Assign Copilot to an issue</a:t>
            </a:r>
          </a:p>
          <a:p>
            <a:pPr marL="0" lvl="0" indent="0">
              <a:buNone/>
            </a:pPr>
            <a:endParaRPr/>
          </a:p>
          <a:p>
            <a:pPr lvl="0"/>
            <a:r>
              <a:t>Choose custom agent from dropdown</a:t>
            </a:r>
          </a:p>
          <a:p>
            <a:pPr marL="0" lvl="0" indent="0">
              <a:buNone/>
            </a:pPr>
            <a:endParaRPr/>
          </a:p>
          <a:p>
            <a:pPr lvl="0"/>
            <a:r>
              <a:t>Agent follows its specialized instructions</a:t>
            </a:r>
          </a:p>
          <a:p>
            <a:pPr marL="0" lvl="0" indent="0">
              <a:buNone/>
            </a:pPr>
            <a:endParaRPr/>
          </a:p>
          <a:p>
            <a:pPr lvl="0"/>
            <a:r>
              <a:t>Great for repetitive tasks (bug triage, documentation updates)</a:t>
            </a:r>
          </a:p>
          <a:p>
            <a:pPr marL="0" lvl="0" indent="0">
              <a:buNone/>
            </a:pPr>
            <a:endParaRPr/>
          </a:p>
          <a:p>
            <a:pPr marL="0" lvl="0" indent="0">
              <a:buNone/>
            </a:pPr>
            <a:r>
              <a:rPr b="1"/>
              <a:t>PR Tracking</a:t>
            </a:r>
            <a:r>
              <a:t>:</a:t>
            </a:r>
          </a:p>
          <a:p>
            <a:pPr marL="0" lvl="0" indent="0">
              <a:buNone/>
            </a:pPr>
            <a:endParaRPr/>
          </a:p>
          <a:p>
            <a:pPr lvl="0"/>
            <a:r>
              <a:t>When Copilot creates a PR, it notes which agent was used</a:t>
            </a:r>
          </a:p>
          <a:p>
            <a:pPr marL="0" lvl="0" indent="0">
              <a:buNone/>
            </a:pPr>
            <a:endParaRPr/>
          </a:p>
          <a:p>
            <a:pPr lvl="0"/>
            <a:r>
              <a:t>Helps with attribution and understanding the approach</a:t>
            </a:r>
          </a:p>
          <a:p>
            <a:pPr marL="0" lvl="0" indent="0">
              <a:buNone/>
            </a:pPr>
            <a:endParaRPr/>
          </a:p>
          <a:p>
            <a:pPr lvl="0"/>
            <a:r>
              <a:t>Example: “This PR was created by @copilot using the test-specialist agent”</a:t>
            </a:r>
          </a:p>
          <a:p>
            <a:pPr marL="0" lvl="0" indent="0">
              <a:buNone/>
            </a:pPr>
            <a:endParaRPr/>
          </a:p>
          <a:p>
            <a:pPr marL="0" lvl="0" indent="0">
              <a:buNone/>
            </a:pPr>
            <a:r>
              <a:rPr b="1"/>
              <a:t>IDE Usage Benefits</a:t>
            </a:r>
            <a:r>
              <a:t>:</a:t>
            </a:r>
          </a:p>
          <a:p>
            <a:pPr marL="0" lvl="0" indent="0">
              <a:buNone/>
            </a:pPr>
            <a:endParaRPr/>
          </a:p>
          <a:p>
            <a:pPr marL="0" lvl="0" indent="0">
              <a:buNone/>
            </a:pPr>
            <a:r>
              <a:rPr b="1"/>
              <a:t>Mid-Conversation Switching</a:t>
            </a:r>
            <a:r>
              <a:t>:</a:t>
            </a:r>
          </a:p>
          <a:p>
            <a:pPr marL="0" lvl="0" indent="0">
              <a:buNone/>
            </a:pPr>
            <a:endParaRPr/>
          </a:p>
          <a:p>
            <a:pPr lvl="0"/>
            <a:r>
              <a:t>Start with planning agent</a:t>
            </a:r>
          </a:p>
          <a:p>
            <a:pPr marL="0" lvl="0" indent="0">
              <a:buNone/>
            </a:pPr>
            <a:endParaRPr/>
          </a:p>
          <a:p>
            <a:pPr lvl="0"/>
            <a:r>
              <a:t>Switch to implementation agent</a:t>
            </a:r>
          </a:p>
          <a:p>
            <a:pPr marL="0" lvl="0" indent="0">
              <a:buNone/>
            </a:pPr>
            <a:endParaRPr/>
          </a:p>
          <a:p>
            <a:pPr lvl="0"/>
            <a:r>
              <a:t>Switch to review agent</a:t>
            </a:r>
          </a:p>
          <a:p>
            <a:pPr marL="0" lvl="0" indent="0">
              <a:buNone/>
            </a:pPr>
            <a:endParaRPr/>
          </a:p>
          <a:p>
            <a:pPr lvl="0"/>
            <a:r>
              <a:t>Maintain conversation context</a:t>
            </a:r>
          </a:p>
          <a:p>
            <a:pPr marL="0" lvl="0" indent="0">
              <a:buNone/>
            </a:pPr>
            <a:endParaRPr/>
          </a:p>
          <a:p>
            <a:pPr marL="0" lvl="0" indent="0">
              <a:buNone/>
            </a:pPr>
            <a:r>
              <a:rPr b="1"/>
              <a:t>Task-Specific Workflows</a:t>
            </a:r>
            <a:r>
              <a:t>:</a:t>
            </a:r>
          </a:p>
          <a:p>
            <a:pPr marL="0" lvl="0" indent="0">
              <a:buNone/>
            </a:pPr>
            <a:endParaRPr/>
          </a:p>
          <a:p>
            <a:pPr marL="342900" lvl="0" indent="-342900">
              <a:buAutoNum type="arabicPeriod"/>
            </a:pPr>
            <a:r>
              <a:t>Use planning agent for architecture decisions</a:t>
            </a:r>
          </a:p>
          <a:p>
            <a:pPr marL="0" lvl="0" indent="0">
              <a:buNone/>
            </a:pPr>
            <a:endParaRPr/>
          </a:p>
          <a:p>
            <a:pPr marL="342900" lvl="0" indent="-342900">
              <a:buAutoNum type="arabicPeriod"/>
            </a:pPr>
            <a:r>
              <a:t>Use coding agent for implementation</a:t>
            </a:r>
          </a:p>
          <a:p>
            <a:pPr marL="0" lvl="0" indent="0">
              <a:buNone/>
            </a:pPr>
            <a:endParaRPr/>
          </a:p>
          <a:p>
            <a:pPr marL="342900" lvl="0" indent="-342900">
              <a:buAutoNum type="arabicPeriod"/>
            </a:pPr>
            <a:r>
              <a:t>Use test agent for test coverage</a:t>
            </a:r>
          </a:p>
          <a:p>
            <a:pPr marL="0" lvl="0" indent="0">
              <a:buNone/>
            </a:pPr>
            <a:endParaRPr/>
          </a:p>
          <a:p>
            <a:pPr marL="342900" lvl="0" indent="-342900">
              <a:buAutoNum type="arabicPeriod"/>
            </a:pPr>
            <a:r>
              <a:t>Use security agent for vulnerability review</a:t>
            </a:r>
          </a:p>
          <a:p>
            <a:pPr marL="0" lvl="0" indent="0">
              <a:buNone/>
            </a:pPr>
            <a:endParaRPr/>
          </a:p>
          <a:p>
            <a:pPr marL="342900" lvl="0" indent="-342900">
              <a:buAutoNum type="arabicPeriod"/>
            </a:pPr>
            <a:r>
              <a:t>Use doc agent for documentation</a:t>
            </a:r>
          </a:p>
          <a:p>
            <a:pPr marL="0" lvl="0" indent="0">
              <a:buNone/>
            </a:pPr>
            <a:endParaRPr/>
          </a:p>
          <a:p>
            <a:pPr marL="0" lvl="0" indent="0">
              <a:buNone/>
            </a:pPr>
            <a:r>
              <a:rPr b="1"/>
              <a:t>Example IDE Workflow</a:t>
            </a:r>
            <a:r>
              <a:t>:</a:t>
            </a:r>
          </a:p>
          <a:p>
            <a:pPr marL="0" lvl="0" indent="0">
              <a:buNone/>
            </a:pPr>
            <a:endParaRPr/>
          </a:p>
          <a:p>
            <a:pPr lvl="0" indent="0">
              <a:buNone/>
            </a:pPr>
            <a:r>
              <a:rPr>
                <a:latin typeface="Courier"/>
              </a:rPr>
              <a:t>User: "I need to add user authentication"
[Select implementation-planner agent]
Agent: Creates detailed plan with tasks
User: "Now implement the first task"
[Switch to coding agent]
Agent: Implements based on plan
User: "Add tests for this"
[Switch to test-specialist agent]
Agent: Creates comprehensive test suite</a:t>
            </a:r>
          </a:p>
          <a:p>
            <a:pPr marL="0" lvl="0" indent="0">
              <a:buNone/>
            </a:pPr>
            <a:endParaRPr>
              <a:latin typeface="Courier"/>
            </a:endParaRPr>
          </a:p>
          <a:p>
            <a:pPr marL="0" lvl="0" indent="0">
              <a:buNone/>
            </a:pPr>
            <a:r>
              <a:rPr b="1"/>
              <a:t>CLI Usage</a:t>
            </a:r>
            <a:r>
              <a:t> (Advanced):</a:t>
            </a:r>
          </a:p>
          <a:p>
            <a:pPr marL="0" lvl="0" indent="0">
              <a:buNone/>
            </a:pPr>
            <a:endParaRPr/>
          </a:p>
          <a:p>
            <a:pPr marL="0" lvl="0" indent="0">
              <a:buNone/>
            </a:pPr>
            <a:r>
              <a:rPr b="1"/>
              <a:t>Basic Agent Selection</a:t>
            </a:r>
            <a:r>
              <a:t>:</a:t>
            </a:r>
          </a:p>
          <a:p>
            <a:pPr marL="0" lvl="0" indent="0">
              <a:buNone/>
            </a:pPr>
            <a:endParaRPr/>
          </a:p>
          <a:p>
            <a:pPr lvl="0" indent="0">
              <a:buNone/>
            </a:pPr>
            <a:r>
              <a:rPr>
                <a:latin typeface="Courier"/>
              </a:rPr>
              <a:t>gh copilot /agent test-specialist </a:t>
            </a:r>
            <a:r>
              <a:rPr>
                <a:solidFill>
                  <a:srgbClr val="4070A0"/>
                </a:solidFill>
                <a:latin typeface="Courier"/>
              </a:rPr>
              <a:t>"add tests for authentication"</a:t>
            </a:r>
          </a:p>
          <a:p>
            <a:pPr marL="0" lvl="0" indent="0">
              <a:buNone/>
            </a:pPr>
            <a:endParaRPr>
              <a:solidFill>
                <a:srgbClr val="4070A0"/>
              </a:solidFill>
              <a:latin typeface="Courier"/>
            </a:endParaRPr>
          </a:p>
          <a:p>
            <a:pPr marL="0" lvl="0" indent="0">
              <a:buNone/>
            </a:pPr>
            <a:r>
              <a:rPr b="1"/>
              <a:t>In Prompts</a:t>
            </a:r>
            <a:r>
              <a:t>:</a:t>
            </a:r>
          </a:p>
          <a:p>
            <a:pPr marL="0" lvl="0" indent="0">
              <a:buNone/>
            </a:pPr>
            <a:endParaRPr/>
          </a:p>
          <a:p>
            <a:pPr lvl="0" indent="0">
              <a:buNone/>
            </a:pPr>
            <a:r>
              <a:rPr>
                <a:latin typeface="Courier"/>
              </a:rPr>
              <a:t>gh copilot </a:t>
            </a:r>
            <a:r>
              <a:rPr>
                <a:solidFill>
                  <a:srgbClr val="4070A0"/>
                </a:solidFill>
                <a:latin typeface="Courier"/>
              </a:rPr>
              <a:t>"using security-reviewer, check this PR for vulnerabilities"</a:t>
            </a:r>
          </a:p>
          <a:p>
            <a:pPr marL="0" lvl="0" indent="0">
              <a:buNone/>
            </a:pPr>
            <a:endParaRPr>
              <a:solidFill>
                <a:srgbClr val="4070A0"/>
              </a:solidFill>
              <a:latin typeface="Courier"/>
            </a:endParaRPr>
          </a:p>
          <a:p>
            <a:pPr marL="0" lvl="0" indent="0">
              <a:buNone/>
            </a:pPr>
            <a:r>
              <a:rPr b="1"/>
              <a:t>Via Arguments</a:t>
            </a:r>
            <a:r>
              <a:t>:</a:t>
            </a:r>
          </a:p>
          <a:p>
            <a:pPr marL="0" lvl="0" indent="0">
              <a:buNone/>
            </a:pPr>
            <a:endParaRPr/>
          </a:p>
          <a:p>
            <a:pPr lvl="0" indent="0">
              <a:buNone/>
            </a:pPr>
            <a:r>
              <a:rPr>
                <a:latin typeface="Courier"/>
              </a:rPr>
              <a:t>gh copilot </a:t>
            </a:r>
            <a:r>
              <a:rPr>
                <a:solidFill>
                  <a:srgbClr val="7D9029"/>
                </a:solidFill>
                <a:latin typeface="Courier"/>
              </a:rPr>
              <a:t>--agent</a:t>
            </a:r>
            <a:r>
              <a:rPr>
                <a:solidFill>
                  <a:srgbClr val="666666"/>
                </a:solidFill>
                <a:latin typeface="Courier"/>
              </a:rPr>
              <a:t>=</a:t>
            </a:r>
            <a:r>
              <a:rPr>
                <a:latin typeface="Courier"/>
              </a:rPr>
              <a:t>doc-writer </a:t>
            </a:r>
            <a:r>
              <a:rPr>
                <a:solidFill>
                  <a:srgbClr val="4070A0"/>
                </a:solidFill>
                <a:latin typeface="Courier"/>
              </a:rPr>
              <a:t>"document the API endpoints"</a:t>
            </a:r>
          </a:p>
          <a:p>
            <a:pPr marL="0" lvl="0" indent="0">
              <a:buNone/>
            </a:pPr>
            <a:endParaRPr>
              <a:solidFill>
                <a:srgbClr val="4070A0"/>
              </a:solidFill>
              <a:latin typeface="Courier"/>
            </a:endParaRPr>
          </a:p>
          <a:p>
            <a:pPr marL="0" lvl="0" indent="0">
              <a:buNone/>
            </a:pPr>
            <a:r>
              <a:rPr b="1"/>
              <a:t>Best Practices</a:t>
            </a:r>
            <a:r>
              <a:t>:</a:t>
            </a:r>
          </a:p>
          <a:p>
            <a:pPr marL="0" lvl="0" indent="0">
              <a:buNone/>
            </a:pPr>
            <a:endParaRPr/>
          </a:p>
          <a:p>
            <a:pPr marL="342900" lvl="0" indent="-342900">
              <a:buAutoNum type="arabicPeriod"/>
            </a:pPr>
            <a:r>
              <a:rPr b="1"/>
              <a:t>Choose the Right Agent</a:t>
            </a:r>
            <a:r>
              <a:t>:</a:t>
            </a:r>
          </a:p>
          <a:p>
            <a:pPr marL="0" lvl="0" indent="0">
              <a:buNone/>
            </a:pPr>
            <a:endParaRPr/>
          </a:p>
          <a:p>
            <a:pPr lvl="1"/>
            <a:r>
              <a:t>Match agent expertise to task</a:t>
            </a:r>
          </a:p>
          <a:p>
            <a:pPr marL="0" lvl="0" indent="0">
              <a:buNone/>
            </a:pPr>
            <a:endParaRPr/>
          </a:p>
          <a:p>
            <a:pPr lvl="1"/>
            <a:r>
              <a:t>Don’t use generic agent when specialized one exists</a:t>
            </a:r>
          </a:p>
          <a:p>
            <a:pPr marL="0" lvl="0" indent="0">
              <a:buNone/>
            </a:pPr>
            <a:endParaRPr/>
          </a:p>
          <a:p>
            <a:pPr marL="342900" lvl="0" indent="-342900">
              <a:buAutoNum type="arabicPeriod"/>
            </a:pPr>
            <a:r>
              <a:rPr b="1"/>
              <a:t>Provide Context</a:t>
            </a:r>
            <a:r>
              <a:t>:</a:t>
            </a:r>
          </a:p>
          <a:p>
            <a:pPr marL="0" lvl="0" indent="0">
              <a:buNone/>
            </a:pPr>
            <a:endParaRPr/>
          </a:p>
          <a:p>
            <a:pPr lvl="1"/>
            <a:r>
              <a:t>Custom agents still need context</a:t>
            </a:r>
          </a:p>
          <a:p>
            <a:pPr marL="0" lvl="0" indent="0">
              <a:buNone/>
            </a:pPr>
            <a:endParaRPr/>
          </a:p>
          <a:p>
            <a:pPr lvl="1"/>
            <a:r>
              <a:t>Reference files, requirements, constraints</a:t>
            </a:r>
          </a:p>
          <a:p>
            <a:pPr marL="0" lvl="0" indent="0">
              <a:buNone/>
            </a:pPr>
            <a:endParaRPr/>
          </a:p>
          <a:p>
            <a:pPr marL="342900" lvl="0" indent="-342900">
              <a:buAutoNum type="arabicPeriod"/>
            </a:pPr>
            <a:r>
              <a:rPr b="1"/>
              <a:t>Iterate</a:t>
            </a:r>
            <a:r>
              <a:t>:</a:t>
            </a:r>
          </a:p>
          <a:p>
            <a:pPr marL="0" lvl="0" indent="0">
              <a:buNone/>
            </a:pPr>
            <a:endParaRPr/>
          </a:p>
          <a:p>
            <a:pPr lvl="1"/>
            <a:r>
              <a:t>Refine agent instructions based on results</a:t>
            </a:r>
          </a:p>
          <a:p>
            <a:pPr marL="0" lvl="0" indent="0">
              <a:buNone/>
            </a:pPr>
            <a:endParaRPr/>
          </a:p>
          <a:p>
            <a:pPr lvl="1"/>
            <a:r>
              <a:t>Agents improve as you tune them</a:t>
            </a:r>
          </a:p>
          <a:p>
            <a:pPr marL="0" lvl="0" indent="0">
              <a:buNone/>
            </a:pPr>
            <a:endParaRPr/>
          </a:p>
          <a:p>
            <a:pPr marL="342900" lvl="0" indent="-342900">
              <a:buAutoNum type="arabicPeriod"/>
            </a:pPr>
            <a:r>
              <a:rPr b="1"/>
              <a:t>Document Usage</a:t>
            </a:r>
            <a:r>
              <a:t>:</a:t>
            </a:r>
          </a:p>
          <a:p>
            <a:pPr marL="0" lvl="0" indent="0">
              <a:buNone/>
            </a:pPr>
            <a:endParaRPr/>
          </a:p>
          <a:p>
            <a:pPr lvl="1"/>
            <a:r>
              <a:t>Tell team which agents to use for which tasks</a:t>
            </a:r>
          </a:p>
          <a:p>
            <a:pPr marL="0" lvl="0" indent="0">
              <a:buNone/>
            </a:pPr>
            <a:endParaRPr/>
          </a:p>
          <a:p>
            <a:pPr lvl="1"/>
            <a:r>
              <a:t>Include in CONTRIBUTING.md or team wiki</a:t>
            </a:r>
          </a:p>
          <a:p>
            <a:pPr marL="0" lvl="0" indent="0">
              <a:buNone/>
            </a:pPr>
            <a:endParaRPr/>
          </a:p>
          <a:p>
            <a:pPr marL="0" lvl="0" indent="0">
              <a:buNone/>
            </a:pPr>
            <a:r>
              <a:rPr b="1"/>
              <a:t>Common Scenarios</a:t>
            </a:r>
            <a:r>
              <a:t>:</a:t>
            </a:r>
          </a:p>
          <a:p>
            <a:pPr marL="0" lvl="0" indent="0">
              <a:buNone/>
            </a:pPr>
            <a:endParaRPr/>
          </a:p>
          <a:p>
            <a:pPr lvl="0"/>
            <a:r>
              <a:rPr b="1"/>
              <a:t>Code Review</a:t>
            </a:r>
            <a:r>
              <a:t>: Use review agent on PRs</a:t>
            </a:r>
          </a:p>
          <a:p>
            <a:pPr marL="0" lvl="0" indent="0">
              <a:buNone/>
            </a:pPr>
            <a:endParaRPr/>
          </a:p>
          <a:p>
            <a:pPr lvl="0"/>
            <a:r>
              <a:rPr b="1"/>
              <a:t>Legacy Refactoring</a:t>
            </a:r>
            <a:r>
              <a:t>: Use planning agent first, then coding agent</a:t>
            </a:r>
          </a:p>
          <a:p>
            <a:pPr marL="0" lvl="0" indent="0">
              <a:buNone/>
            </a:pPr>
            <a:endParaRPr/>
          </a:p>
          <a:p>
            <a:pPr lvl="0"/>
            <a:r>
              <a:rPr b="1"/>
              <a:t>Documentation Sprint</a:t>
            </a:r>
            <a:r>
              <a:t>: Use doc agent across multiple files</a:t>
            </a:r>
          </a:p>
          <a:p>
            <a:pPr marL="0" lvl="0" indent="0">
              <a:buNone/>
            </a:pPr>
            <a:endParaRPr/>
          </a:p>
          <a:p>
            <a:pPr lvl="0"/>
            <a:r>
              <a:rPr b="1"/>
              <a:t>Security Audit</a:t>
            </a:r>
            <a:r>
              <a:t>: Use security agent on entire codebase</a:t>
            </a:r>
          </a:p>
          <a:p>
            <a:pPr marL="0" lvl="0" indent="0">
              <a:buNone/>
            </a:pPr>
            <a:endParaRPr/>
          </a:p>
          <a:p>
            <a:pPr lvl="0"/>
            <a:r>
              <a:rPr b="1"/>
              <a:t>Test Coverage Drive</a:t>
            </a:r>
            <a:r>
              <a:t>: Use test agent to fill coverage gaps</a:t>
            </a:r>
          </a:p>
          <a:p>
            <a:pPr marL="0" lvl="0" indent="0">
              <a:buNone/>
            </a:pPr>
            <a:endParaRPr/>
          </a:p>
          <a:p>
            <a:pPr marL="0" lvl="0" indent="0">
              <a:buNone/>
            </a:pPr>
            <a:r>
              <a:rPr b="1"/>
              <a:t>Transition</a:t>
            </a:r>
            <a:r>
              <a:t>: “Let’s wrap up with some best practices and resources to help you get started.”</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Timing</a:t>
            </a:r>
            <a:r>
              <a:t>: 4 minutes</a:t>
            </a:r>
          </a:p>
          <a:p>
            <a:pPr marL="0" lvl="0" indent="0">
              <a:buNone/>
            </a:pPr>
            <a:endParaRPr/>
          </a:p>
          <a:p>
            <a:pPr marL="0" lvl="0" indent="0">
              <a:buNone/>
            </a:pPr>
            <a:r>
              <a:rPr b="1"/>
              <a:t>Detailed Best Practices</a:t>
            </a:r>
            <a:r>
              <a:t>:</a:t>
            </a:r>
          </a:p>
          <a:p>
            <a:pPr marL="0" lvl="0" indent="0">
              <a:buNone/>
            </a:pPr>
            <a:endParaRPr/>
          </a:p>
          <a:p>
            <a:pPr marL="0" lvl="0" indent="0">
              <a:buNone/>
            </a:pPr>
            <a:r>
              <a:rPr b="1"/>
              <a:t>1. Start Simple</a:t>
            </a:r>
            <a:r>
              <a:t>:</a:t>
            </a:r>
          </a:p>
          <a:p>
            <a:pPr marL="0" lvl="0" indent="0">
              <a:buNone/>
            </a:pPr>
            <a:endParaRPr/>
          </a:p>
          <a:p>
            <a:pPr lvl="0"/>
            <a:r>
              <a:t>Don’t try to create every agent at once</a:t>
            </a:r>
          </a:p>
          <a:p>
            <a:pPr marL="0" lvl="0" indent="0">
              <a:buNone/>
            </a:pPr>
            <a:endParaRPr/>
          </a:p>
          <a:p>
            <a:pPr lvl="0"/>
            <a:r>
              <a:t>Identify ONE repetitive task that’s painful</a:t>
            </a:r>
          </a:p>
          <a:p>
            <a:pPr marL="0" lvl="0" indent="0">
              <a:buNone/>
            </a:pPr>
            <a:endParaRPr/>
          </a:p>
          <a:p>
            <a:pPr lvl="0"/>
            <a:r>
              <a:t>Create an agent for that specific task</a:t>
            </a:r>
          </a:p>
          <a:p>
            <a:pPr marL="0" lvl="0" indent="0">
              <a:buNone/>
            </a:pPr>
            <a:endParaRPr/>
          </a:p>
          <a:p>
            <a:pPr lvl="0"/>
            <a:r>
              <a:t>Validate it works before creating more</a:t>
            </a:r>
          </a:p>
          <a:p>
            <a:pPr marL="0" lvl="0" indent="0">
              <a:buNone/>
            </a:pPr>
            <a:endParaRPr/>
          </a:p>
          <a:p>
            <a:pPr lvl="0"/>
            <a:r>
              <a:t>Example: If code reviews always miss test coverage, start with test-specialist</a:t>
            </a:r>
          </a:p>
          <a:p>
            <a:pPr marL="0" lvl="0" indent="0">
              <a:buNone/>
            </a:pPr>
            <a:endParaRPr/>
          </a:p>
          <a:p>
            <a:pPr marL="0" lvl="0" indent="0">
              <a:buNone/>
            </a:pPr>
            <a:r>
              <a:rPr b="1"/>
              <a:t>2. Be Specific</a:t>
            </a:r>
            <a:r>
              <a:t>:</a:t>
            </a:r>
          </a:p>
          <a:p>
            <a:pPr marL="0" lvl="0" indent="0">
              <a:buNone/>
            </a:pPr>
            <a:endParaRPr/>
          </a:p>
          <a:p>
            <a:pPr lvl="0"/>
            <a:r>
              <a:t>Vague: “Help with coding”</a:t>
            </a:r>
          </a:p>
          <a:p>
            <a:pPr marL="0" lvl="0" indent="0">
              <a:buNone/>
            </a:pPr>
            <a:endParaRPr/>
          </a:p>
          <a:p>
            <a:pPr lvl="0"/>
            <a:r>
              <a:t>Specific: “Write unit tests following Jest conventions for React components”</a:t>
            </a:r>
          </a:p>
          <a:p>
            <a:pPr marL="0" lvl="0" indent="0">
              <a:buNone/>
            </a:pPr>
            <a:endParaRPr/>
          </a:p>
          <a:p>
            <a:pPr lvl="0"/>
            <a:r>
              <a:t>Include examples of good behavior</a:t>
            </a:r>
          </a:p>
          <a:p>
            <a:pPr marL="0" lvl="0" indent="0">
              <a:buNone/>
            </a:pPr>
            <a:endParaRPr/>
          </a:p>
          <a:p>
            <a:pPr lvl="0"/>
            <a:r>
              <a:t>Specify what NOT to do</a:t>
            </a:r>
          </a:p>
          <a:p>
            <a:pPr marL="0" lvl="0" indent="0">
              <a:buNone/>
            </a:pPr>
            <a:endParaRPr/>
          </a:p>
          <a:p>
            <a:pPr lvl="0"/>
            <a:r>
              <a:t>Bad example: “Be helpful”</a:t>
            </a:r>
          </a:p>
          <a:p>
            <a:pPr marL="0" lvl="0" indent="0">
              <a:buNone/>
            </a:pPr>
            <a:endParaRPr/>
          </a:p>
          <a:p>
            <a:pPr lvl="0"/>
            <a:r>
              <a:t>Good example: “Focus only on test files in </a:t>
            </a:r>
            <a:r>
              <a:rPr b="1"/>
              <a:t>tests</a:t>
            </a:r>
            <a:r>
              <a:t> directories. Never modify source files in src/ directory.”</a:t>
            </a:r>
          </a:p>
          <a:p>
            <a:pPr marL="0" lvl="0" indent="0">
              <a:buNone/>
            </a:pPr>
            <a:endParaRPr/>
          </a:p>
          <a:p>
            <a:pPr marL="0" lvl="0" indent="0">
              <a:buNone/>
            </a:pPr>
            <a:r>
              <a:rPr b="1"/>
              <a:t>3. Restrict Tools</a:t>
            </a:r>
            <a:r>
              <a:t>:</a:t>
            </a:r>
          </a:p>
          <a:p>
            <a:pPr marL="0" lvl="0" indent="0">
              <a:buNone/>
            </a:pPr>
            <a:endParaRPr/>
          </a:p>
          <a:p>
            <a:pPr lvl="0"/>
            <a:r>
              <a:t>More tools ≠ better agent</a:t>
            </a:r>
          </a:p>
          <a:p>
            <a:pPr marL="0" lvl="0" indent="0">
              <a:buNone/>
            </a:pPr>
            <a:endParaRPr/>
          </a:p>
          <a:p>
            <a:pPr lvl="0"/>
            <a:r>
              <a:t>Restrict to enforce boundaries</a:t>
            </a:r>
          </a:p>
          <a:p>
            <a:pPr marL="0" lvl="0" indent="0">
              <a:buNone/>
            </a:pPr>
            <a:endParaRPr/>
          </a:p>
          <a:p>
            <a:pPr lvl="0"/>
            <a:r>
              <a:t>Planning agent doesn’t need “run” tool</a:t>
            </a:r>
          </a:p>
          <a:p>
            <a:pPr marL="0" lvl="0" indent="0">
              <a:buNone/>
            </a:pPr>
            <a:endParaRPr/>
          </a:p>
          <a:p>
            <a:pPr lvl="0"/>
            <a:r>
              <a:t>Doc agent doesn’t need “debug” tool</a:t>
            </a:r>
          </a:p>
          <a:p>
            <a:pPr marL="0" lvl="0" indent="0">
              <a:buNone/>
            </a:pPr>
            <a:endParaRPr/>
          </a:p>
          <a:p>
            <a:pPr lvl="0"/>
            <a:r>
              <a:t>Security agent might only need “read” and “search”</a:t>
            </a:r>
          </a:p>
          <a:p>
            <a:pPr marL="0" lvl="0" indent="0">
              <a:buNone/>
            </a:pPr>
            <a:endParaRPr/>
          </a:p>
          <a:p>
            <a:pPr lvl="0"/>
            <a:r>
              <a:t>Benefits:</a:t>
            </a:r>
          </a:p>
          <a:p>
            <a:pPr marL="0" lvl="0" indent="0">
              <a:buNone/>
            </a:pPr>
            <a:endParaRPr/>
          </a:p>
          <a:p>
            <a:pPr lvl="1"/>
            <a:r>
              <a:t>Faster execution (fewer options to consider)</a:t>
            </a:r>
          </a:p>
          <a:p>
            <a:pPr marL="0" lvl="0" indent="0">
              <a:buNone/>
            </a:pPr>
            <a:endParaRPr/>
          </a:p>
          <a:p>
            <a:pPr lvl="1"/>
            <a:r>
              <a:t>Clear scope (can’t do things outside role)</a:t>
            </a:r>
          </a:p>
          <a:p>
            <a:pPr marL="0" lvl="0" indent="0">
              <a:buNone/>
            </a:pPr>
            <a:endParaRPr/>
          </a:p>
          <a:p>
            <a:pPr lvl="1"/>
            <a:r>
              <a:t>Safer (can’t accidentally deploy or delete)</a:t>
            </a:r>
          </a:p>
          <a:p>
            <a:pPr marL="0" lvl="0" indent="0">
              <a:buNone/>
            </a:pPr>
            <a:endParaRPr/>
          </a:p>
          <a:p>
            <a:pPr marL="0" lvl="0" indent="0">
              <a:buNone/>
            </a:pPr>
            <a:r>
              <a:rPr b="1"/>
              <a:t>4. Iterate</a:t>
            </a:r>
            <a:r>
              <a:t>:</a:t>
            </a:r>
          </a:p>
          <a:p>
            <a:pPr marL="0" lvl="0" indent="0">
              <a:buNone/>
            </a:pPr>
            <a:endParaRPr/>
          </a:p>
          <a:p>
            <a:pPr lvl="0"/>
            <a:r>
              <a:t>Agents aren’t “write once and forget”</a:t>
            </a:r>
          </a:p>
          <a:p>
            <a:pPr marL="0" lvl="0" indent="0">
              <a:buNone/>
            </a:pPr>
            <a:endParaRPr/>
          </a:p>
          <a:p>
            <a:pPr lvl="0"/>
            <a:r>
              <a:t>Monitor what they produce</a:t>
            </a:r>
          </a:p>
          <a:p>
            <a:pPr marL="0" lvl="0" indent="0">
              <a:buNone/>
            </a:pPr>
            <a:endParaRPr/>
          </a:p>
          <a:p>
            <a:pPr lvl="0"/>
            <a:r>
              <a:t>Collect feedback from team</a:t>
            </a:r>
          </a:p>
          <a:p>
            <a:pPr marL="0" lvl="0" indent="0">
              <a:buNone/>
            </a:pPr>
            <a:endParaRPr/>
          </a:p>
          <a:p>
            <a:pPr lvl="0"/>
            <a:r>
              <a:t>Refine instructions based on real usage</a:t>
            </a:r>
          </a:p>
          <a:p>
            <a:pPr marL="0" lvl="0" indent="0">
              <a:buNone/>
            </a:pPr>
            <a:endParaRPr/>
          </a:p>
          <a:p>
            <a:pPr lvl="0"/>
            <a:r>
              <a:t>Example iteration:</a:t>
            </a:r>
          </a:p>
          <a:p>
            <a:pPr marL="0" lvl="0" indent="0">
              <a:buNone/>
            </a:pPr>
            <a:endParaRPr/>
          </a:p>
          <a:p>
            <a:pPr lvl="1"/>
            <a:r>
              <a:t>V1: “Write tests”</a:t>
            </a:r>
          </a:p>
          <a:p>
            <a:pPr marL="0" lvl="0" indent="0">
              <a:buNone/>
            </a:pPr>
            <a:endParaRPr/>
          </a:p>
          <a:p>
            <a:pPr lvl="1"/>
            <a:r>
              <a:t>V2: “Write tests with descriptive names”</a:t>
            </a:r>
          </a:p>
          <a:p>
            <a:pPr marL="0" lvl="0" indent="0">
              <a:buNone/>
            </a:pPr>
            <a:endParaRPr/>
          </a:p>
          <a:p>
            <a:pPr lvl="1"/>
            <a:r>
              <a:t>V3: “Write tests with descriptive names following pattern: describe-context-behavior”</a:t>
            </a:r>
          </a:p>
          <a:p>
            <a:pPr marL="0" lvl="0" indent="0">
              <a:buNone/>
            </a:pPr>
            <a:endParaRPr/>
          </a:p>
          <a:p>
            <a:pPr lvl="1"/>
            <a:r>
              <a:t>V4: Add specific Jest matchers to prefer</a:t>
            </a:r>
          </a:p>
          <a:p>
            <a:pPr marL="0" lvl="0" indent="0">
              <a:buNone/>
            </a:pPr>
            <a:endParaRPr/>
          </a:p>
          <a:p>
            <a:pPr marL="0" lvl="0" indent="0">
              <a:buNone/>
            </a:pPr>
            <a:r>
              <a:rPr b="1"/>
              <a:t>5. Share</a:t>
            </a:r>
            <a:r>
              <a:t>:</a:t>
            </a:r>
          </a:p>
          <a:p>
            <a:pPr marL="0" lvl="0" indent="0">
              <a:buNone/>
            </a:pPr>
            <a:endParaRPr/>
          </a:p>
          <a:p>
            <a:pPr lvl="0"/>
            <a:r>
              <a:t>Don’t create duplicate agents across repos</a:t>
            </a:r>
          </a:p>
          <a:p>
            <a:pPr marL="0" lvl="0" indent="0">
              <a:buNone/>
            </a:pPr>
            <a:endParaRPr/>
          </a:p>
          <a:p>
            <a:pPr lvl="0"/>
            <a:r>
              <a:t>Use organization-level agents for standards</a:t>
            </a:r>
          </a:p>
          <a:p>
            <a:pPr marL="0" lvl="0" indent="0">
              <a:buNone/>
            </a:pPr>
            <a:endParaRPr/>
          </a:p>
          <a:p>
            <a:pPr lvl="0"/>
            <a:r>
              <a:t>Examples:</a:t>
            </a:r>
          </a:p>
          <a:p>
            <a:pPr marL="0" lvl="0" indent="0">
              <a:buNone/>
            </a:pPr>
            <a:endParaRPr/>
          </a:p>
          <a:p>
            <a:pPr lvl="1"/>
            <a:r>
              <a:t>Code style checker (enforces org conventions)</a:t>
            </a:r>
          </a:p>
          <a:p>
            <a:pPr marL="0" lvl="0" indent="0">
              <a:buNone/>
            </a:pPr>
            <a:endParaRPr/>
          </a:p>
          <a:p>
            <a:pPr lvl="1"/>
            <a:r>
              <a:t>Security reviewer (org security policies)</a:t>
            </a:r>
          </a:p>
          <a:p>
            <a:pPr marL="0" lvl="0" indent="0">
              <a:buNone/>
            </a:pPr>
            <a:endParaRPr/>
          </a:p>
          <a:p>
            <a:pPr lvl="1"/>
            <a:r>
              <a:t>Doc generator (org documentation standards)</a:t>
            </a:r>
          </a:p>
          <a:p>
            <a:pPr marL="0" lvl="0" indent="0">
              <a:buNone/>
            </a:pPr>
            <a:endParaRPr/>
          </a:p>
          <a:p>
            <a:pPr lvl="0"/>
            <a:r>
              <a:t>Benefits:</a:t>
            </a:r>
          </a:p>
          <a:p>
            <a:pPr marL="0" lvl="0" indent="0">
              <a:buNone/>
            </a:pPr>
            <a:endParaRPr/>
          </a:p>
          <a:p>
            <a:pPr lvl="1"/>
            <a:r>
              <a:t>Consistency across projects</a:t>
            </a:r>
          </a:p>
          <a:p>
            <a:pPr marL="0" lvl="0" indent="0">
              <a:buNone/>
            </a:pPr>
            <a:endParaRPr/>
          </a:p>
          <a:p>
            <a:pPr lvl="1"/>
            <a:r>
              <a:t>Single place to maintain</a:t>
            </a:r>
          </a:p>
          <a:p>
            <a:pPr marL="0" lvl="0" indent="0">
              <a:buNone/>
            </a:pPr>
            <a:endParaRPr/>
          </a:p>
          <a:p>
            <a:pPr lvl="1"/>
            <a:r>
              <a:t>Easier onboarding</a:t>
            </a:r>
          </a:p>
          <a:p>
            <a:pPr marL="0" lvl="0" indent="0">
              <a:buNone/>
            </a:pPr>
            <a:endParaRPr/>
          </a:p>
          <a:p>
            <a:pPr marL="0" lvl="0" indent="0">
              <a:buNone/>
            </a:pPr>
            <a:r>
              <a:rPr b="1"/>
              <a:t>6. Document</a:t>
            </a:r>
            <a:r>
              <a:t>:</a:t>
            </a:r>
          </a:p>
          <a:p>
            <a:pPr marL="0" lvl="0" indent="0">
              <a:buNone/>
            </a:pPr>
            <a:endParaRPr/>
          </a:p>
          <a:p>
            <a:pPr lvl="0"/>
            <a:r>
              <a:t>Good description is crucial</a:t>
            </a:r>
          </a:p>
          <a:p>
            <a:pPr marL="0" lvl="0" indent="0">
              <a:buNone/>
            </a:pPr>
            <a:endParaRPr/>
          </a:p>
          <a:p>
            <a:pPr lvl="0"/>
            <a:r>
              <a:t>Include examples in the agent markdown</a:t>
            </a:r>
          </a:p>
          <a:p>
            <a:pPr marL="0" lvl="0" indent="0">
              <a:buNone/>
            </a:pPr>
            <a:endParaRPr/>
          </a:p>
          <a:p>
            <a:pPr lvl="0"/>
            <a:r>
              <a:t>Add usage instructions</a:t>
            </a:r>
          </a:p>
          <a:p>
            <a:pPr marL="0" lvl="0" indent="0">
              <a:buNone/>
            </a:pPr>
            <a:endParaRPr/>
          </a:p>
          <a:p>
            <a:pPr lvl="0"/>
            <a:r>
              <a:t>Example:</a:t>
            </a:r>
          </a:p>
          <a:p>
            <a:pPr marL="0" lvl="0" indent="0">
              <a:buNone/>
            </a:pPr>
            <a:endParaRPr/>
          </a:p>
          <a:p>
            <a:pPr lvl="1" indent="0">
              <a:buNone/>
            </a:pPr>
            <a:r>
              <a:rPr>
                <a:solidFill>
                  <a:srgbClr val="06287E"/>
                </a:solidFill>
                <a:latin typeface="Courier"/>
              </a:rPr>
              <a:t>## Usage Examples</a:t>
            </a:r>
            <a:br/>
            <a:br/>
            <a:r>
              <a:rPr>
                <a:latin typeface="Courier"/>
              </a:rPr>
              <a:t>❌ Bad: "Fix the tests"</a:t>
            </a:r>
            <a:br/>
            <a:r>
              <a:rPr>
                <a:latin typeface="Courier"/>
              </a:rPr>
              <a:t>✅ Good: "Add unit tests for the UserService class covering success and error cases"</a:t>
            </a:r>
            <a:br/>
            <a:br/>
            <a:r>
              <a:rPr>
                <a:latin typeface="Courier"/>
              </a:rPr>
              <a:t>❌ Bad: "Make it better"</a:t>
            </a:r>
            <a:br/>
            <a:r>
              <a:rPr>
                <a:latin typeface="Courier"/>
              </a:rPr>
              <a:t>✅ Good: "Increase test coverage for auth module to 80%"</a:t>
            </a:r>
          </a:p>
          <a:p>
            <a:pPr marL="0" lvl="0" indent="0">
              <a:buNone/>
            </a:pPr>
            <a:endParaRPr>
              <a:latin typeface="Courier"/>
            </a:endParaRPr>
          </a:p>
          <a:p>
            <a:pPr marL="0" lvl="0" indent="0">
              <a:buNone/>
            </a:pPr>
            <a:r>
              <a:rPr b="1"/>
              <a:t>7. Test</a:t>
            </a:r>
            <a:r>
              <a:t>:</a:t>
            </a:r>
          </a:p>
          <a:p>
            <a:pPr marL="0" lvl="0" indent="0">
              <a:buNone/>
            </a:pPr>
            <a:endParaRPr/>
          </a:p>
          <a:p>
            <a:pPr lvl="0"/>
            <a:r>
              <a:t>Try agent on sample tasks before team rollout</a:t>
            </a:r>
          </a:p>
          <a:p>
            <a:pPr marL="0" lvl="0" indent="0">
              <a:buNone/>
            </a:pPr>
            <a:endParaRPr/>
          </a:p>
          <a:p>
            <a:pPr lvl="0"/>
            <a:r>
              <a:t>Test edge cases</a:t>
            </a:r>
          </a:p>
          <a:p>
            <a:pPr marL="0" lvl="0" indent="0">
              <a:buNone/>
            </a:pPr>
            <a:endParaRPr/>
          </a:p>
          <a:p>
            <a:pPr lvl="0"/>
            <a:r>
              <a:t>Verify it respects boundaries</a:t>
            </a:r>
          </a:p>
          <a:p>
            <a:pPr marL="0" lvl="0" indent="0">
              <a:buNone/>
            </a:pPr>
            <a:endParaRPr/>
          </a:p>
          <a:p>
            <a:pPr lvl="0"/>
            <a:r>
              <a:t>Check tool usage is appropriate</a:t>
            </a:r>
          </a:p>
          <a:p>
            <a:pPr marL="0" lvl="0" indent="0">
              <a:buNone/>
            </a:pPr>
            <a:endParaRPr/>
          </a:p>
          <a:p>
            <a:pPr lvl="0"/>
            <a:r>
              <a:t>Get feedback from 2-3 team members first</a:t>
            </a:r>
          </a:p>
          <a:p>
            <a:pPr marL="0" lvl="0" indent="0">
              <a:buNone/>
            </a:pPr>
            <a:endParaRPr/>
          </a:p>
          <a:p>
            <a:pPr lvl="0"/>
            <a:r>
              <a:t>Make it easy to rollback (version control!)</a:t>
            </a:r>
          </a:p>
          <a:p>
            <a:pPr marL="0" lvl="0" indent="0">
              <a:buNone/>
            </a:pPr>
            <a:endParaRPr/>
          </a:p>
          <a:p>
            <a:pPr marL="0" lvl="0" indent="0">
              <a:buNone/>
            </a:pPr>
            <a:r>
              <a:rPr b="1"/>
              <a:t>Anti-Patterns to Avoid</a:t>
            </a:r>
            <a:r>
              <a:t>:</a:t>
            </a:r>
          </a:p>
          <a:p>
            <a:pPr marL="0" lvl="0" indent="0">
              <a:buNone/>
            </a:pPr>
            <a:endParaRPr/>
          </a:p>
          <a:p>
            <a:pPr lvl="0"/>
            <a:r>
              <a:rPr b="1"/>
              <a:t>Too Generic</a:t>
            </a:r>
            <a:r>
              <a:t>: “Help with everything” - defeats the purpose</a:t>
            </a:r>
          </a:p>
          <a:p>
            <a:pPr marL="0" lvl="0" indent="0">
              <a:buNone/>
            </a:pPr>
            <a:endParaRPr/>
          </a:p>
          <a:p>
            <a:pPr lvl="0"/>
            <a:r>
              <a:rPr b="1"/>
              <a:t>Too Narrow</a:t>
            </a:r>
            <a:r>
              <a:t>: “Only fix typos in README” - waste of an agent</a:t>
            </a:r>
          </a:p>
          <a:p>
            <a:pPr marL="0" lvl="0" indent="0">
              <a:buNone/>
            </a:pPr>
            <a:endParaRPr/>
          </a:p>
          <a:p>
            <a:pPr lvl="0"/>
            <a:r>
              <a:rPr b="1"/>
              <a:t>No Constraints</a:t>
            </a:r>
            <a:r>
              <a:t>: All tools enabled, no guidelines - unpredictable</a:t>
            </a:r>
          </a:p>
          <a:p>
            <a:pPr marL="0" lvl="0" indent="0">
              <a:buNone/>
            </a:pPr>
            <a:endParaRPr/>
          </a:p>
          <a:p>
            <a:pPr lvl="0"/>
            <a:r>
              <a:rPr b="1"/>
              <a:t>Copy-Paste</a:t>
            </a:r>
            <a:r>
              <a:t>: Duplicating built-in agents - adds confusion</a:t>
            </a:r>
          </a:p>
          <a:p>
            <a:pPr marL="0" lvl="0" indent="0">
              <a:buNone/>
            </a:pPr>
            <a:endParaRPr/>
          </a:p>
          <a:p>
            <a:pPr lvl="0"/>
            <a:r>
              <a:rPr b="1"/>
              <a:t>Set and Forget</a:t>
            </a:r>
            <a:r>
              <a:t>: Never updating based on experience</a:t>
            </a:r>
          </a:p>
          <a:p>
            <a:pPr marL="0" lvl="0" indent="0">
              <a:buNone/>
            </a:pPr>
            <a:endParaRPr/>
          </a:p>
          <a:p>
            <a:pPr lvl="0"/>
            <a:r>
              <a:rPr b="1"/>
              <a:t>No Testing</a:t>
            </a:r>
            <a:r>
              <a:t>: Rolling out to team without validation</a:t>
            </a:r>
          </a:p>
          <a:p>
            <a:pPr marL="0" lvl="0" indent="0">
              <a:buNone/>
            </a:pPr>
            <a:endParaRPr/>
          </a:p>
          <a:p>
            <a:pPr marL="0" lvl="0" indent="0">
              <a:buNone/>
            </a:pPr>
            <a:r>
              <a:rPr b="1"/>
              <a:t>Success Metrics</a:t>
            </a:r>
            <a:r>
              <a:t>:</a:t>
            </a:r>
          </a:p>
          <a:p>
            <a:pPr marL="0" lvl="0" indent="0">
              <a:buNone/>
            </a:pPr>
            <a:endParaRPr/>
          </a:p>
          <a:p>
            <a:pPr lvl="0"/>
            <a:r>
              <a:t>Time saved on repetitive tasks</a:t>
            </a:r>
          </a:p>
          <a:p>
            <a:pPr marL="0" lvl="0" indent="0">
              <a:buNone/>
            </a:pPr>
            <a:endParaRPr/>
          </a:p>
          <a:p>
            <a:pPr lvl="0"/>
            <a:r>
              <a:t>Consistency in output quality</a:t>
            </a:r>
          </a:p>
          <a:p>
            <a:pPr marL="0" lvl="0" indent="0">
              <a:buNone/>
            </a:pPr>
            <a:endParaRPr/>
          </a:p>
          <a:p>
            <a:pPr lvl="0"/>
            <a:r>
              <a:t>Reduction in review comments for that area</a:t>
            </a:r>
          </a:p>
          <a:p>
            <a:pPr marL="0" lvl="0" indent="0">
              <a:buNone/>
            </a:pPr>
            <a:endParaRPr/>
          </a:p>
          <a:p>
            <a:pPr lvl="0"/>
            <a:r>
              <a:t>Team adoption rate</a:t>
            </a:r>
          </a:p>
          <a:p>
            <a:pPr marL="0" lvl="0" indent="0">
              <a:buNone/>
            </a:pPr>
            <a:endParaRPr/>
          </a:p>
          <a:p>
            <a:pPr lvl="0"/>
            <a:r>
              <a:t>Positive feedback from users</a:t>
            </a:r>
          </a:p>
          <a:p>
            <a:pPr marL="0" lvl="0" indent="0">
              <a:buNone/>
            </a:pPr>
            <a:endParaRPr/>
          </a:p>
          <a:p>
            <a:pPr marL="0" lvl="0" indent="0">
              <a:buNone/>
            </a:pPr>
            <a:r>
              <a:rPr b="1"/>
              <a:t>Transition</a:t>
            </a:r>
            <a:r>
              <a:t>: “You now have everything you need to create your first custom agent. Here are resources to dive deeper.”</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This presentation covers 8 critical roles in modern software development. Each persona has unique needs when working with GitHub Copilot Chat. We’ll explore both the skills needed and responsibilities required. Focus on practical, actionable guidance for each role. Tables format allows easy comparison between skills and responsibilities.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Product Managers are the bridge between business and technical teams. Their success with AI depends on clear requirement translation. Key challenge: ensuring AI outputs align with business objectives. Focus on iterative refinement - rarely get perfect results on first try. Context management is crucial for complex feature discussions. Always validate AI-generated requirements against business goals.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Solution Architects work at the highest technical abstraction level. Pattern recognition is critical - AI often suggests common patterns. Must validate AI architectural decisions against enterprise standards. Integration planning is complex - AI can help model system interactions. Risk mitigation is a key responsibility - evaluate long-term implications. Knowledge sharing ensures AI insights benefit the broader organization.</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Senior Developers are power users of AI coding assistance. Code generation prompting requires precise, specific requests. Debug assistance can dramatically speed troubleshooting. Code review with AI combines human insight with AI analysis. Security review is critical - AI may suggest vulnerable patterns. Mentorship integration helps junior developers use AI effectively. Performance optimization requires evaluating AI suggestions carefully.</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Technical Writers can leverage AI for content creation and organization. Content structuring helps AI create logical, well-organized documentation. Audience adaptation is key - same content needs different presentations. Style consistency maintains organizational voice across AI-generated content. Technical verification ensures accuracy - AI can hallucinate technical details. Multi-format publishing expands content reach and usability. Editorial standards maintain quality and consistency.</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applyTo field uses glob patterns, which give you three levels of granularity for controlling instruction scope.</a:t>
            </a:r>
          </a:p>
          <a:p>
            <a:pPr marL="0" lvl="0" indent="0">
              <a:buNone/>
            </a:pPr>
            <a:endParaRPr/>
          </a:p>
          <a:p>
            <a:pPr marL="0" lvl="0" indent="0">
              <a:buNone/>
            </a:pPr>
            <a:r>
              <a:t>Level 1: Global patterns like “*</a:t>
            </a:r>
            <a:r>
              <a:rPr i="1"/>
              <a:t>/</a:t>
            </a:r>
            <a:r>
              <a:t>” apply to every file in your repository. Use this sparingly for truly universal instructions like AI provenance requirements or company-wide coding standards. The ai-assisted-output.instructions.md file is a perfect example - it applies everywhere because every AI-generated output needs provenance metadata.</a:t>
            </a:r>
          </a:p>
          <a:p>
            <a:pPr marL="0" lvl="0" indent="0">
              <a:buNone/>
            </a:pPr>
            <a:endParaRPr/>
          </a:p>
          <a:p>
            <a:pPr marL="0" lvl="0" indent="0">
              <a:buNone/>
            </a:pPr>
            <a:r>
              <a:t>Level 2: Directory-specific patterns like “Slides/individual-slides/**” target a specific folder hierarchy. This is ideal for instructions that only make sense in certain parts of your codebase. Marp slide instructions only matter when you’re creating slides, so they target that directory exclusively.</a:t>
            </a:r>
          </a:p>
          <a:p>
            <a:pPr marL="0" lvl="0" indent="0">
              <a:buNone/>
            </a:pPr>
            <a:endParaRPr/>
          </a:p>
          <a:p>
            <a:pPr marL="0" lvl="0" indent="0">
              <a:buNone/>
            </a:pPr>
            <a:r>
              <a:t>Level 3: Type-specific patterns like “*</a:t>
            </a:r>
            <a:r>
              <a:rPr i="1"/>
              <a:t>/</a:t>
            </a:r>
            <a:r>
              <a:t>.{cs,ts,js}” apply to specific file extensions regardless of location. This is perfect for language-specific instructions, architectural patterns, or technology-specific guidelines. Vertical slice architecture instructions might only apply to backend code files.</a:t>
            </a:r>
          </a:p>
          <a:p>
            <a:pPr marL="0" lvl="0" indent="0">
              <a:buNone/>
            </a:pPr>
            <a:endParaRPr/>
          </a:p>
          <a:p>
            <a:pPr marL="0" lvl="0" indent="0">
              <a:buNone/>
            </a:pPr>
            <a:r>
              <a:t>The matching happens automatically when you:</a:t>
            </a:r>
          </a:p>
          <a:p>
            <a:pPr marL="0" lvl="0" indent="0">
              <a:buNone/>
            </a:pPr>
            <a:endParaRPr/>
          </a:p>
          <a:p>
            <a:pPr lvl="0"/>
            <a:r>
              <a:t>Open a file in the editor</a:t>
            </a:r>
          </a:p>
          <a:p>
            <a:pPr marL="0" lvl="0" indent="0">
              <a:buNone/>
            </a:pPr>
            <a:endParaRPr/>
          </a:p>
          <a:p>
            <a:pPr lvl="0"/>
            <a:r>
              <a:t>Reference a file in chat</a:t>
            </a:r>
          </a:p>
          <a:p>
            <a:pPr marL="0" lvl="0" indent="0">
              <a:buNone/>
            </a:pPr>
            <a:endParaRPr/>
          </a:p>
          <a:p>
            <a:pPr lvl="0"/>
            <a:r>
              <a:t>Run a command that targets specific files</a:t>
            </a:r>
          </a:p>
          <a:p>
            <a:pPr marL="0" lvl="0" indent="0">
              <a:buNone/>
            </a:pPr>
            <a:endParaRPr/>
          </a:p>
          <a:p>
            <a:pPr marL="0" lvl="0" indent="0">
              <a:buNone/>
            </a:pPr>
            <a:r>
              <a:t>Pro tip: You can combine these patterns. For example, “src/*</a:t>
            </a:r>
            <a:r>
              <a:rPr i="1"/>
              <a:t>/</a:t>
            </a:r>
            <a:r>
              <a:t>.test.{ts,js}” would only match test files in the src directory. This allows very precise control over which instructions apply where.</a:t>
            </a:r>
          </a:p>
          <a:p>
            <a:pPr marL="0" lvl="0" indent="0">
              <a:buNone/>
            </a:pPr>
            <a:endParaRPr/>
          </a:p>
          <a:p>
            <a:pPr marL="0" lvl="0" indent="0">
              <a:buNone/>
            </a:pPr>
            <a:r>
              <a:t>One important caveat: If an instruction file has NO applyTo field, it won’t be automatically included at all. You’d need to manually reference it with @-mentions.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Security Reviewers must validate all AI security recommendations. Threat modeling with AI can identify vulnerabilities humans might miss. Compliance analysis leverages AI’s knowledge of regulatory requirements. Risk assessment requires balancing AI suggestions with security expertise. Security testing scenarios can be comprehensive with AI assistance. Policy enforcement ensures AI recommendations align with org standards. Audit trail maintenance is critical for security accountability.</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DevOps Engineers can accelerate infrastructure automation with AI. Infrastructure as Code generation can speed deployment and configuration. CI/CD pipeline design benefits from AI optimization suggestions. Monitoring and alerting strategies become more comprehensive with AI. Automation scripting reduces manual operational overhead. Pipeline reliability must be validated - AI-generated configs need testing. Cost management is crucial - review AI suggestions for optimization opportunities.</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DevTest Engineers can dramatically improve test coverage with AI. Test case generation creates comprehensive scenarios across functional areas. Test data management becomes easier with AI-generated realistic datasets. Automation framework development accelerates with AI assistance. Performance testing strategies benefit from AI-designed load scenarios. Test coverage validation ensures AI-generated tests are comprehensive. Quality metrics tracking provides insights into AI-assisted testing effectiveness.</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SREs can leverage AI for faster incident response and resolution. Incident response benefits from AI’s rapid analysis and diagnosis capabilities. SLA/SLO monitoring becomes more comprehensive with AI-generated metrics. Capacity planning leverages AI for accurate resource forecasting. Post-mortem analysis creates thorough incident reviews with AI assistance. System reliability requires validating AI-driven monitoring recommendations. Performance optimization is continuous with AI insights into system behavior.</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create prompt files for the interactive commands in the #file:solution-architect.chatmode.md. call the prompt files when the interactive commands are triggered</a:t>
            </a:r>
            <a:br>
              <a:rPr lang="en-US" dirty="0"/>
            </a:br>
            <a:br>
              <a:rPr lang="en-US" dirty="0"/>
            </a:br>
            <a:r>
              <a:rPr lang="en-US" dirty="0"/>
              <a:t>created:</a:t>
            </a:r>
            <a:br>
              <a:rPr lang="en-US" dirty="0"/>
            </a:br>
            <a:br>
              <a:rPr lang="en-US" dirty="0"/>
            </a:br>
            <a:r>
              <a:rPr lang="en-US" dirty="0"/>
              <a:t> * architecture-design.prompt.md - Comprehensive system architecture designs</a:t>
            </a:r>
          </a:p>
          <a:p>
            <a:r>
              <a:rPr lang="en-US" dirty="0"/>
              <a:t>  * pattern-analysis.prompt.md - Architectural pattern analysis and recommendations</a:t>
            </a:r>
          </a:p>
          <a:p>
            <a:r>
              <a:rPr lang="en-US" dirty="0"/>
              <a:t>  * technology-evaluation.prompt.md - Technology evaluation and selection</a:t>
            </a:r>
          </a:p>
          <a:p>
            <a:r>
              <a:rPr lang="en-US" dirty="0"/>
              <a:t>  * scalability-planning.prompt.md - Scalability and capacity planning</a:t>
            </a:r>
          </a:p>
          <a:p>
            <a:r>
              <a:rPr lang="en-US" dirty="0"/>
              <a:t>  * integration-design.prompt.md - System integration and API design</a:t>
            </a:r>
          </a:p>
          <a:p>
            <a:r>
              <a:rPr lang="en-US" dirty="0"/>
              <a:t>  * security-architecture.prompt.md - Security controls and threat mitigation</a:t>
            </a:r>
          </a:p>
          <a:p>
            <a:r>
              <a:rPr lang="en-US" dirty="0"/>
              <a:t>  * performance-analysis.prompt.md - Performance analysis and bottleneck identification</a:t>
            </a:r>
          </a:p>
          <a:p>
            <a:r>
              <a:rPr lang="en-US" dirty="0"/>
              <a:t>  * migration-strategy.prompt.md - System migration and modernization planning</a:t>
            </a:r>
          </a:p>
          <a:p>
            <a:r>
              <a:rPr lang="en-US" dirty="0"/>
              <a:t>  * compliance-check.prompt.md - Compliance validation and standards alignment</a:t>
            </a:r>
          </a:p>
          <a:p>
            <a:r>
              <a:rPr lang="en-US" dirty="0"/>
              <a:t>  * risk-assessment.prompt.md - Architectural risk assessment and mitigation</a:t>
            </a:r>
          </a:p>
        </p:txBody>
      </p:sp>
      <p:sp>
        <p:nvSpPr>
          <p:cNvPr id="4" name="Slide Number Placeholder 3"/>
          <p:cNvSpPr>
            <a:spLocks noGrp="1"/>
          </p:cNvSpPr>
          <p:nvPr>
            <p:ph type="sldNum" sz="quarter" idx="5"/>
          </p:nvPr>
        </p:nvSpPr>
        <p:spPr/>
        <p:txBody>
          <a:bodyPr/>
          <a:lstStyle/>
          <a:p>
            <a:fld id="{18BDFEC3-8487-43E8-A154-7C12CBC1FFF2}" type="slidenum">
              <a:rPr lang="en-US" smtClean="0"/>
              <a:t>39</a:t>
            </a:fld>
            <a:endParaRPr lang="en-US"/>
          </a:p>
        </p:txBody>
      </p:sp>
    </p:spTree>
    <p:extLst>
      <p:ext uri="{BB962C8B-B14F-4D97-AF65-F5344CB8AC3E}">
        <p14:creationId xmlns:p14="http://schemas.microsoft.com/office/powerpoint/2010/main" val="4043379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when using the solution architect chat mode, explain what happens when I ask it to design a new architecture for windows application</a:t>
            </a:r>
          </a:p>
        </p:txBody>
      </p:sp>
      <p:sp>
        <p:nvSpPr>
          <p:cNvPr id="4" name="Slide Number Placeholder 3"/>
          <p:cNvSpPr>
            <a:spLocks noGrp="1"/>
          </p:cNvSpPr>
          <p:nvPr>
            <p:ph type="sldNum" sz="quarter" idx="5"/>
          </p:nvPr>
        </p:nvSpPr>
        <p:spPr/>
        <p:txBody>
          <a:bodyPr/>
          <a:lstStyle/>
          <a:p>
            <a:fld id="{18BDFEC3-8487-43E8-A154-7C12CBC1FFF2}" type="slidenum">
              <a:rPr lang="en-US" smtClean="0"/>
              <a:t>40</a:t>
            </a:fld>
            <a:endParaRPr lang="en-US"/>
          </a:p>
        </p:txBody>
      </p:sp>
    </p:spTree>
    <p:extLst>
      <p:ext uri="{BB962C8B-B14F-4D97-AF65-F5344CB8AC3E}">
        <p14:creationId xmlns:p14="http://schemas.microsoft.com/office/powerpoint/2010/main" val="3651306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Shift to greenfield best practices: requirements, prompts, and verification workflows.</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7B9EB-5AB9-BE88-7B8B-41A57E8B9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1B712-B007-0558-C970-105DA3A5C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D2D6E-4A0B-E357-02DC-EF7EA0522C87}"/>
              </a:ext>
            </a:extLst>
          </p:cNvPr>
          <p:cNvSpPr>
            <a:spLocks noGrp="1"/>
          </p:cNvSpPr>
          <p:nvPr>
            <p:ph type="body" idx="1"/>
          </p:nvPr>
        </p:nvSpPr>
        <p:spPr/>
        <p:txBody>
          <a:bodyPr/>
          <a:lstStyle/>
          <a:p>
            <a:pPr marL="0" lvl="0" indent="0">
              <a:buNone/>
            </a:pPr>
            <a:r>
              <a:rPr dirty="0"/>
              <a:t>Author requirement docs, then use Copilot to generate scaffolding and validate alignment.</a:t>
            </a:r>
            <a:endParaRPr lang="en-US" dirty="0"/>
          </a:p>
          <a:p>
            <a:pPr marL="0" lvl="0" indent="0">
              <a:buNone/>
            </a:pPr>
            <a:endParaRPr lang="en-US" dirty="0"/>
          </a:p>
          <a:p>
            <a:pPr marL="0" lvl="0" indent="0">
              <a:buNone/>
            </a:pPr>
            <a:r>
              <a:rPr lang="en-US" dirty="0"/>
              <a:t>Prompt: create a requirements document for a simple calculator application</a:t>
            </a:r>
            <a:endParaRPr dirty="0"/>
          </a:p>
        </p:txBody>
      </p:sp>
      <p:sp>
        <p:nvSpPr>
          <p:cNvPr id="4" name="Slide Number Placeholder 3">
            <a:extLst>
              <a:ext uri="{FF2B5EF4-FFF2-40B4-BE49-F238E27FC236}">
                <a16:creationId xmlns:a16="http://schemas.microsoft.com/office/drawing/2014/main" id="{F3AB0AF7-2AB3-0768-B825-46277EC11A55}"/>
              </a:ext>
            </a:extLst>
          </p:cNvPr>
          <p:cNvSpPr>
            <a:spLocks noGrp="1"/>
          </p:cNvSpPr>
          <p:nvPr>
            <p:ph type="sldNum" sz="quarter" idx="10"/>
          </p:nvPr>
        </p:nvSpPr>
        <p:spPr/>
        <p:txBody>
          <a:bodyPr/>
          <a:lstStyle/>
          <a:p>
            <a:fld id="{18BDFEC3-8487-43E8-A154-7C12CBC1FFF2}" type="slidenum">
              <a:rPr lang="en-US"/>
              <a:t>48</a:t>
            </a:fld>
            <a:endParaRPr lang="en-US"/>
          </a:p>
        </p:txBody>
      </p:sp>
    </p:spTree>
    <p:extLst>
      <p:ext uri="{BB962C8B-B14F-4D97-AF65-F5344CB8AC3E}">
        <p14:creationId xmlns:p14="http://schemas.microsoft.com/office/powerpoint/2010/main" val="2477527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Core concept explanation:</a:t>
            </a:r>
            <a:r>
              <a:t> Traditional layered architecture separates code by technical concerns (UI, business logic, data access). Vertical slices organize by business features instead.</a:t>
            </a:r>
          </a:p>
          <a:p>
            <a:pPr marL="0" lvl="0" indent="0">
              <a:buNone/>
            </a:pPr>
            <a:endParaRPr/>
          </a:p>
          <a:p>
            <a:pPr marL="0" lvl="0" indent="0">
              <a:buNone/>
            </a:pPr>
            <a:r>
              <a:rPr b="1"/>
              <a:t>Key analogies:</a:t>
            </a:r>
          </a:p>
          <a:p>
            <a:pPr marL="0" lvl="0" indent="0">
              <a:buNone/>
            </a:pPr>
            <a:endParaRPr b="1"/>
          </a:p>
          <a:p>
            <a:pPr lvl="0"/>
            <a:r>
              <a:t>Think of a layered cake vs. a sliced pie - each pie slice contains all layers</a:t>
            </a:r>
          </a:p>
          <a:p>
            <a:pPr marL="0" lvl="0" indent="0">
              <a:buNone/>
            </a:pPr>
            <a:endParaRPr/>
          </a:p>
          <a:p>
            <a:pPr lvl="0"/>
            <a:r>
              <a:t>Like organizing a store by product category vs. by what floor items are on</a:t>
            </a:r>
          </a:p>
          <a:p>
            <a:pPr marL="0" lvl="0" indent="0">
              <a:buNone/>
            </a:pPr>
            <a:endParaRPr/>
          </a:p>
          <a:p>
            <a:pPr marL="0" lvl="0" indent="0">
              <a:buNone/>
            </a:pPr>
            <a:r>
              <a:rPr b="1"/>
              <a:t>Emphasize:</a:t>
            </a:r>
          </a:p>
          <a:p>
            <a:pPr marL="0" lvl="0" indent="0">
              <a:buNone/>
            </a:pPr>
            <a:endParaRPr b="1"/>
          </a:p>
          <a:p>
            <a:pPr lvl="0"/>
            <a:r>
              <a:t>This isn’t just renaming folders - it’s a fundamental shift in how we think about code organization</a:t>
            </a:r>
          </a:p>
          <a:p>
            <a:pPr marL="0" lvl="0" indent="0">
              <a:buNone/>
            </a:pPr>
            <a:endParaRPr/>
          </a:p>
          <a:p>
            <a:pPr lvl="0"/>
            <a:r>
              <a:t>Each feature becomes a complete vertical “slice” through the application</a:t>
            </a:r>
          </a:p>
          <a:p>
            <a:pPr marL="0" lvl="0" indent="0">
              <a:buNone/>
            </a:pPr>
            <a:endParaRPr/>
          </a:p>
          <a:p>
            <a:pPr marL="0" lvl="0" indent="0">
              <a:buNone/>
            </a:pPr>
            <a:r>
              <a:rPr b="1"/>
              <a:t>Common question pre-empt:</a:t>
            </a:r>
            <a:r>
              <a:t> “Doesn’t this create duplication?” Answer: Some tactical duplication is acceptable to gain strategic isolation and maintainability.</a:t>
            </a:r>
          </a:p>
          <a:p>
            <a:pPr marL="0" lvl="0" indent="0">
              <a:buNone/>
            </a:pPr>
            <a:endParaRPr/>
          </a:p>
          <a:p>
            <a:pPr marL="0" lvl="0" indent="0">
              <a:buNone/>
            </a:pPr>
            <a:r>
              <a:rPr b="1"/>
              <a:t>Transition:</a:t>
            </a:r>
            <a:r>
              <a:t> “Let’s understand why this approach is gaining popularity…”</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Real-world impact discussion:</a:t>
            </a:r>
          </a:p>
          <a:p>
            <a:pPr marL="0" lvl="0" indent="0">
              <a:buNone/>
            </a:pPr>
            <a:endParaRPr b="1"/>
          </a:p>
          <a:p>
            <a:pPr marL="0" lvl="0" indent="0">
              <a:buNone/>
            </a:pPr>
            <a:r>
              <a:rPr b="1"/>
              <a:t>Development Speed:</a:t>
            </a:r>
          </a:p>
          <a:p>
            <a:pPr marL="0" lvl="0" indent="0">
              <a:buNone/>
            </a:pPr>
            <a:endParaRPr b="1"/>
          </a:p>
          <a:p>
            <a:pPr lvl="0"/>
            <a:r>
              <a:t>In traditional layered apps, adding a new feature touches 4-7 files across multiple folders</a:t>
            </a:r>
          </a:p>
          <a:p>
            <a:pPr marL="0" lvl="0" indent="0">
              <a:buNone/>
            </a:pPr>
            <a:endParaRPr/>
          </a:p>
          <a:p>
            <a:pPr lvl="0"/>
            <a:r>
              <a:t>With vertical slices, everything is in one feature folder - typically 2-3x faster development</a:t>
            </a:r>
          </a:p>
          <a:p>
            <a:pPr marL="0" lvl="0" indent="0">
              <a:buNone/>
            </a:pPr>
            <a:endParaRPr/>
          </a:p>
          <a:p>
            <a:pPr lvl="0"/>
            <a:r>
              <a:t>Example: “Adding user registration in layered: Controller → Service → Repository → Models. In vertical slices: just add UserRegistration folder with all components.”</a:t>
            </a:r>
          </a:p>
          <a:p>
            <a:pPr marL="0" lvl="0" indent="0">
              <a:buNone/>
            </a:pPr>
            <a:endParaRPr/>
          </a:p>
          <a:p>
            <a:pPr marL="0" lvl="0" indent="0">
              <a:buNone/>
            </a:pPr>
            <a:r>
              <a:rPr b="1"/>
              <a:t>Maintenance Story:</a:t>
            </a:r>
            <a:r>
              <a:t> Share an example: “When fixing a bug in user registration, you only need to look in the UserRegistration folder. Everything’s there. No hunting through Services, Repositories, etc.”</a:t>
            </a:r>
          </a:p>
          <a:p>
            <a:pPr marL="0" lvl="0" indent="0">
              <a:buNone/>
            </a:pPr>
            <a:endParaRPr/>
          </a:p>
          <a:p>
            <a:pPr marL="0" lvl="0" indent="0">
              <a:buNone/>
            </a:pPr>
            <a:r>
              <a:rPr b="1"/>
              <a:t>Team Collaboration:</a:t>
            </a:r>
          </a:p>
          <a:p>
            <a:pPr marL="0" lvl="0" indent="0">
              <a:buNone/>
            </a:pPr>
            <a:endParaRPr b="1"/>
          </a:p>
          <a:p>
            <a:pPr lvl="0"/>
            <a:r>
              <a:t>Multiple developers can work on different features without stepping on each other</a:t>
            </a:r>
          </a:p>
          <a:p>
            <a:pPr marL="0" lvl="0" indent="0">
              <a:buNone/>
            </a:pPr>
            <a:endParaRPr/>
          </a:p>
          <a:p>
            <a:pPr lvl="0"/>
            <a:r>
              <a:t>Feature folders create natural boundaries</a:t>
            </a:r>
          </a:p>
          <a:p>
            <a:pPr marL="0" lvl="0" indent="0">
              <a:buNone/>
            </a:pPr>
            <a:endParaRPr/>
          </a:p>
          <a:p>
            <a:pPr lvl="0"/>
            <a:r>
              <a:t>Junior developers can own entire features</a:t>
            </a:r>
          </a:p>
          <a:p>
            <a:pPr marL="0" lvl="0" indent="0">
              <a:buNone/>
            </a:pPr>
            <a:endParaRPr/>
          </a:p>
          <a:p>
            <a:pPr marL="0" lvl="0" indent="0">
              <a:buNone/>
            </a:pPr>
            <a:r>
              <a:rPr b="1"/>
              <a:t>Statistics to share:</a:t>
            </a:r>
          </a:p>
          <a:p>
            <a:pPr marL="0" lvl="0" indent="0">
              <a:buNone/>
            </a:pPr>
            <a:endParaRPr b="1"/>
          </a:p>
          <a:p>
            <a:pPr lvl="0"/>
            <a:r>
              <a:t>Teams report 30-40% fewer merge conflicts</a:t>
            </a:r>
          </a:p>
          <a:p>
            <a:pPr marL="0" lvl="0" indent="0">
              <a:buNone/>
            </a:pPr>
            <a:endParaRPr/>
          </a:p>
          <a:p>
            <a:pPr lvl="0"/>
            <a:r>
              <a:t>Bug fix time reduced by 50% (bugs localized to features)</a:t>
            </a:r>
          </a:p>
          <a:p>
            <a:pPr marL="0" lvl="0" indent="0">
              <a:buNone/>
            </a:pPr>
            <a:endParaRPr/>
          </a:p>
          <a:p>
            <a:pPr lvl="0"/>
            <a:r>
              <a:t>Onboarding time for new developers cut in half</a:t>
            </a:r>
          </a:p>
          <a:p>
            <a:pPr marL="0" lvl="0" indent="0">
              <a:buNone/>
            </a:pPr>
            <a:endParaRPr/>
          </a:p>
          <a:p>
            <a:pPr marL="0" lvl="0" indent="0">
              <a:buNone/>
            </a:pPr>
            <a:r>
              <a:rPr b="1"/>
              <a:t>Transition:</a:t>
            </a:r>
            <a:r>
              <a:t> “These benefits come from following core principles…”</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This is a common source of confusion, so let’s clarify: prompt files and instruction files serve different purposes and work in different ways.</a:t>
            </a:r>
          </a:p>
          <a:p>
            <a:pPr marL="0" lvl="0" indent="0">
              <a:buNone/>
            </a:pPr>
            <a:endParaRPr/>
          </a:p>
          <a:p>
            <a:pPr marL="0" lvl="0" indent="0">
              <a:buNone/>
            </a:pPr>
            <a:r>
              <a:t>Prompt files are executable tasks - they’re like scripts you run to accomplish specific goals. They contain the prompt text, expected deliverables, and requirements. When you execute a prompt file, you’re asking the AI to perform a specific task following specific guidelines.</a:t>
            </a:r>
          </a:p>
          <a:p>
            <a:pPr marL="0" lvl="0" indent="0">
              <a:buNone/>
            </a:pPr>
            <a:endParaRPr/>
          </a:p>
          <a:p>
            <a:pPr marL="0" lvl="0" indent="0">
              <a:buNone/>
            </a:pPr>
            <a:r>
              <a:t>However, prompt files don’t control the automatic inclusion of instruction files. What happens instead is:</a:t>
            </a:r>
          </a:p>
          <a:p>
            <a:pPr marL="0" lvl="0" indent="0">
              <a:buNone/>
            </a:pPr>
            <a:endParaRPr/>
          </a:p>
          <a:p>
            <a:pPr marL="342900" lvl="0" indent="-342900">
              <a:buAutoNum type="arabicPeriod"/>
            </a:pPr>
            <a:r>
              <a:t>You execute a prompt file (say, create-api.prompt.md)</a:t>
            </a:r>
          </a:p>
          <a:p>
            <a:pPr marL="0" lvl="0" indent="0">
              <a:buNone/>
            </a:pPr>
            <a:endParaRPr/>
          </a:p>
          <a:p>
            <a:pPr marL="342900" lvl="0" indent="-342900">
              <a:buAutoNum type="arabicPeriod"/>
            </a:pPr>
            <a:r>
              <a:t>The prompt content itself can mention or reference instruction files</a:t>
            </a:r>
          </a:p>
          <a:p>
            <a:pPr marL="0" lvl="0" indent="0">
              <a:buNone/>
            </a:pPr>
            <a:endParaRPr/>
          </a:p>
          <a:p>
            <a:pPr marL="342900" lvl="0" indent="-342900">
              <a:buAutoNum type="arabicPeriod"/>
            </a:pPr>
            <a:r>
              <a:t>The AI reads those references as part of the prompt</a:t>
            </a:r>
          </a:p>
          <a:p>
            <a:pPr marL="0" lvl="0" indent="0">
              <a:buNone/>
            </a:pPr>
            <a:endParaRPr/>
          </a:p>
          <a:p>
            <a:pPr marL="342900" lvl="0" indent="-342900">
              <a:buAutoNum type="arabicPeriod"/>
            </a:pPr>
            <a:r>
              <a:t>But the automatic inclusion of instruction files is still controlled by the applyTo patterns matching the files being created or modified</a:t>
            </a:r>
          </a:p>
          <a:p>
            <a:pPr marL="0" lvl="0" indent="0">
              <a:buNone/>
            </a:pPr>
            <a:endParaRPr/>
          </a:p>
          <a:p>
            <a:pPr marL="0" lvl="0" indent="0">
              <a:buNone/>
            </a:pPr>
            <a:r>
              <a:t>Here’s a practical scenario: You run a prompt to create a new TypeScript API file. The prompt mentions that security instructions must be followed. The security.instructions.md file has applyTo: “*</a:t>
            </a:r>
            <a:r>
              <a:rPr i="1"/>
              <a:t>/</a:t>
            </a:r>
            <a:r>
              <a:t>.ts”. When the AI creates the new .ts file:</a:t>
            </a:r>
          </a:p>
          <a:p>
            <a:pPr marL="0" lvl="0" indent="0">
              <a:buNone/>
            </a:pPr>
            <a:endParaRPr/>
          </a:p>
          <a:p>
            <a:pPr lvl="0"/>
            <a:r>
              <a:t>The prompt content enforces the requirement</a:t>
            </a:r>
          </a:p>
          <a:p>
            <a:pPr marL="0" lvl="0" indent="0">
              <a:buNone/>
            </a:pPr>
            <a:endParaRPr/>
          </a:p>
          <a:p>
            <a:pPr lvl="0"/>
            <a:r>
              <a:t>The applyTo pattern causes automatic inclusion</a:t>
            </a:r>
          </a:p>
          <a:p>
            <a:pPr marL="0" lvl="0" indent="0">
              <a:buNone/>
            </a:pPr>
            <a:endParaRPr/>
          </a:p>
          <a:p>
            <a:pPr lvl="0"/>
            <a:r>
              <a:t>Both work together, but through different mechanisms</a:t>
            </a:r>
          </a:p>
          <a:p>
            <a:pPr marL="0" lvl="0" indent="0">
              <a:buNone/>
            </a:pPr>
            <a:endParaRPr/>
          </a:p>
          <a:p>
            <a:pPr marL="0" lvl="0" indent="0">
              <a:buNone/>
            </a:pPr>
            <a:r>
              <a:t>Think of it this way: Prompt files are the “what to do”, instruction files are the “how to do it”, and applyTo patterns are the “when to apply the how”.</a:t>
            </a:r>
          </a:p>
          <a:p>
            <a:pPr marL="0" lvl="0" indent="0">
              <a:buNone/>
            </a:pPr>
            <a:endParaRPr/>
          </a:p>
          <a:p>
            <a:pPr marL="0" lvl="0" indent="0">
              <a:buNone/>
            </a:pPr>
            <a:r>
              <a:t>The prompt metadata can specify output paths, which helps the system know what file types to expect and therefore which instructions might become relevant, but it’s still the applyTo matching that does the heavy lifting.</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Teach how to craft reproducible prompts and verification checks to validate generated code.</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Execute prompts in custom modes, verify outputs, and refine prompts based on failures.</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Summarize key takeaways, next steps, and open the floor for questions and feedback.</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Chat modes are often misunderstood as another way to control instruction inclusion, but they actually serve a different purpose. Let’s clarify their role in the context submission system.</a:t>
            </a:r>
          </a:p>
          <a:p>
            <a:pPr marL="0" lvl="0" indent="0">
              <a:buNone/>
            </a:pPr>
            <a:endParaRPr/>
          </a:p>
          <a:p>
            <a:pPr marL="0" lvl="0" indent="0">
              <a:buNone/>
            </a:pPr>
            <a:r>
              <a:t>Chat modes create specialized AI personas with domain expertise. When you activate a chat mode, you’re essentially telling the AI “act as a security expert” or “act as a documentation specialist”. The chat mode defines:</a:t>
            </a:r>
          </a:p>
          <a:p>
            <a:pPr marL="0" lvl="0" indent="0">
              <a:buNone/>
            </a:pPr>
            <a:endParaRPr/>
          </a:p>
          <a:p>
            <a:pPr lvl="0"/>
            <a:r>
              <a:t>The role and mission of the AI</a:t>
            </a:r>
          </a:p>
          <a:p>
            <a:pPr marL="0" lvl="0" indent="0">
              <a:buNone/>
            </a:pPr>
            <a:endParaRPr/>
          </a:p>
          <a:p>
            <a:pPr lvl="0"/>
            <a:r>
              <a:t>Core areas of expertise</a:t>
            </a:r>
          </a:p>
          <a:p>
            <a:pPr marL="0" lvl="0" indent="0">
              <a:buNone/>
            </a:pPr>
            <a:endParaRPr/>
          </a:p>
          <a:p>
            <a:pPr lvl="0"/>
            <a:r>
              <a:t>Communication style and tone</a:t>
            </a:r>
          </a:p>
          <a:p>
            <a:pPr marL="0" lvl="0" indent="0">
              <a:buNone/>
            </a:pPr>
            <a:endParaRPr/>
          </a:p>
          <a:p>
            <a:pPr lvl="0"/>
            <a:r>
              <a:t>Specialized commands or workflows</a:t>
            </a:r>
          </a:p>
          <a:p>
            <a:pPr marL="0" lvl="0" indent="0">
              <a:buNone/>
            </a:pPr>
            <a:endParaRPr/>
          </a:p>
          <a:p>
            <a:pPr lvl="0"/>
            <a:r>
              <a:t>Response formatting preferences</a:t>
            </a:r>
          </a:p>
          <a:p>
            <a:pPr marL="0" lvl="0" indent="0">
              <a:buNone/>
            </a:pPr>
            <a:endParaRPr/>
          </a:p>
          <a:p>
            <a:pPr marL="0" lvl="0" indent="0">
              <a:buNone/>
            </a:pPr>
            <a:r>
              <a:t>But here’s the key: chat modes don’t override or control the applyTo pattern matching system. Instead, they layer on top of it. Let’s walk through the flow:</a:t>
            </a:r>
          </a:p>
          <a:p>
            <a:pPr marL="0" lvl="0" indent="0">
              <a:buNone/>
            </a:pPr>
            <a:endParaRPr/>
          </a:p>
          <a:p>
            <a:pPr marL="342900" lvl="0" indent="-342900">
              <a:buAutoNum type="arabicPeriod"/>
            </a:pPr>
            <a:r>
              <a:t>You’re editing a TypeScript file (src/auth.ts)</a:t>
            </a:r>
          </a:p>
          <a:p>
            <a:pPr marL="0" lvl="0" indent="0">
              <a:buNone/>
            </a:pPr>
            <a:endParaRPr/>
          </a:p>
          <a:p>
            <a:pPr marL="342900" lvl="0" indent="-342900">
              <a:buAutoNum type="arabicPeriod"/>
            </a:pPr>
            <a:r>
              <a:t>applyTo patterns are evaluated - security.instructions.md matches</a:t>
            </a:r>
          </a:p>
          <a:p>
            <a:pPr marL="0" lvl="0" indent="0">
              <a:buNone/>
            </a:pPr>
            <a:endParaRPr/>
          </a:p>
          <a:p>
            <a:pPr marL="342900" lvl="0" indent="-342900">
              <a:buAutoNum type="arabicPeriod"/>
            </a:pPr>
            <a:r>
              <a:t>The security instructions are auto-included in context</a:t>
            </a:r>
          </a:p>
          <a:p>
            <a:pPr marL="0" lvl="0" indent="0">
              <a:buNone/>
            </a:pPr>
            <a:endParaRPr/>
          </a:p>
          <a:p>
            <a:pPr marL="342900" lvl="0" indent="-342900">
              <a:buAutoNum type="arabicPeriod"/>
            </a:pPr>
            <a:r>
              <a:t>You have the “Security Analyzer” chat mode active</a:t>
            </a:r>
          </a:p>
          <a:p>
            <a:pPr marL="0" lvl="0" indent="0">
              <a:buNone/>
            </a:pPr>
            <a:endParaRPr/>
          </a:p>
          <a:p>
            <a:pPr marL="342900" lvl="0" indent="-342900">
              <a:buAutoNum type="arabicPeriod"/>
            </a:pPr>
            <a:r>
              <a:t>The chat mode persona is added to the context</a:t>
            </a:r>
          </a:p>
          <a:p>
            <a:pPr marL="0" lvl="0" indent="0">
              <a:buNone/>
            </a:pPr>
            <a:endParaRPr/>
          </a:p>
          <a:p>
            <a:pPr marL="342900" lvl="0" indent="-342900">
              <a:buAutoNum type="arabicPeriod"/>
            </a:pPr>
            <a:r>
              <a:t>The AI now has: the file, the security instructions, AND the security expert persona</a:t>
            </a:r>
          </a:p>
          <a:p>
            <a:pPr marL="0" lvl="0" indent="0">
              <a:buNone/>
            </a:pPr>
            <a:endParaRPr/>
          </a:p>
          <a:p>
            <a:pPr marL="0" lvl="0" indent="0">
              <a:buNone/>
            </a:pPr>
            <a:r>
              <a:t>The diagram shows this flow. The file type drives instruction inclusion through pattern matching, and the chat mode adds a specialized persona layer on top. They’re complementary, not competitive.</a:t>
            </a:r>
          </a:p>
          <a:p>
            <a:pPr marL="0" lvl="0" indent="0">
              <a:buNone/>
            </a:pPr>
            <a:endParaRPr/>
          </a:p>
          <a:p>
            <a:pPr marL="0" lvl="0" indent="0">
              <a:buNone/>
            </a:pPr>
            <a:r>
              <a:t>A practical benefit: You could have security instructions that are very technical and rule-based, while the security analyzer chat mode adds conversational expertise and interactive commands. The instructions say “what to check”, the chat mode says “how to explain findings”.</a:t>
            </a:r>
          </a:p>
          <a:p>
            <a:pPr marL="0" lvl="0" indent="0">
              <a:buNone/>
            </a:pPr>
            <a:endParaRPr/>
          </a:p>
          <a:p>
            <a:pPr marL="0" lvl="0" indent="0">
              <a:buNone/>
            </a:pPr>
            <a:r>
              <a:t>One important note: If your chat mode references specific instruction files in its content, those references work like any other reference - they become part of the conversation, but they don’t change the automatic inclusion patterns.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Now let’s bring it all together with the complete control hierarchy. This shows the order in which different elements contribute to the context that gets submitted with your Copilot prompts.</a:t>
            </a:r>
          </a:p>
          <a:p>
            <a:pPr marL="0" lvl="0" indent="0">
              <a:buNone/>
            </a:pPr>
            <a:endParaRPr/>
          </a:p>
          <a:p>
            <a:pPr marL="0" lvl="0" indent="0">
              <a:buNone/>
            </a:pPr>
            <a:r>
              <a:t>Level 1: The Foundation - The File Being Edited Everything starts with the actual file you’re working on. This could be a file you have open, a file you’re creating, or files you reference in conversation. This establishes the base context and triggers the pattern matching system.</a:t>
            </a:r>
          </a:p>
          <a:p>
            <a:pPr marL="0" lvl="0" indent="0">
              <a:buNone/>
            </a:pPr>
            <a:endParaRPr/>
          </a:p>
          <a:p>
            <a:pPr marL="0" lvl="0" indent="0">
              <a:buNone/>
            </a:pPr>
            <a:r>
              <a:t>Level 2: Automatic Layer - Instruction Files Based on the file from level 1, the system evaluates all applyTo patterns in your instruction files. Every instruction file whose pattern matches your current file is automatically included. This happens silently in the background - you don’t see it, but it’s there. This is the primary control mechanism we’ve been discussing.</a:t>
            </a:r>
          </a:p>
          <a:p>
            <a:pPr marL="0" lvl="0" indent="0">
              <a:buNone/>
            </a:pPr>
            <a:endParaRPr/>
          </a:p>
          <a:p>
            <a:pPr marL="0" lvl="0" indent="0">
              <a:buNone/>
            </a:pPr>
            <a:r>
              <a:t>Level 3: Persona Layer - Active Chat Mode If you have a chat mode active, its persona definition, methodology, and guidelines are added to the context. This doesn’t replace the instructions from level 2, it augments them. Think of this as the “personality” that interprets and applies the technical instructions.</a:t>
            </a:r>
          </a:p>
          <a:p>
            <a:pPr marL="0" lvl="0" indent="0">
              <a:buNone/>
            </a:pPr>
            <a:endParaRPr/>
          </a:p>
          <a:p>
            <a:pPr marL="0" lvl="0" indent="0">
              <a:buNone/>
            </a:pPr>
            <a:r>
              <a:t>Level 4: Task Layer - Prompt Files When you execute a prompt file, its content becomes part of the conversation. Any references to instruction files in the prompt text are processed. The prompt often specifies what type of output to create, which can trigger additional applyTo matching for the target files.</a:t>
            </a:r>
          </a:p>
          <a:p>
            <a:pPr marL="0" lvl="0" indent="0">
              <a:buNone/>
            </a:pPr>
            <a:endParaRPr/>
          </a:p>
          <a:p>
            <a:pPr marL="0" lvl="0" indent="0">
              <a:buNone/>
            </a:pPr>
            <a:r>
              <a:t>Level 5: Explicit Layer - Manual @-mentions Finally, you can always manually reference specific instruction files using @-mentions in your chat. This overrides the automatic system - if an instruction file doesn’t have an applyTo match but you @-mention it, it gets included anyway.</a:t>
            </a:r>
          </a:p>
          <a:p>
            <a:pPr marL="0" lvl="0" indent="0">
              <a:buNone/>
            </a:pPr>
            <a:endParaRPr/>
          </a:p>
          <a:p>
            <a:pPr marL="0" lvl="0" indent="0">
              <a:buNone/>
            </a:pPr>
            <a:r>
              <a:t>Understanding this hierarchy helps you:</a:t>
            </a:r>
          </a:p>
          <a:p>
            <a:pPr marL="0" lvl="0" indent="0">
              <a:buNone/>
            </a:pPr>
            <a:endParaRPr/>
          </a:p>
          <a:p>
            <a:pPr lvl="0"/>
            <a:r>
              <a:t>Debug why certain instructions aren’t being applied</a:t>
            </a:r>
          </a:p>
          <a:p>
            <a:pPr marL="0" lvl="0" indent="0">
              <a:buNone/>
            </a:pPr>
            <a:endParaRPr/>
          </a:p>
          <a:p>
            <a:pPr lvl="0"/>
            <a:r>
              <a:t>Optimize token usage by avoiding redundant inclusion</a:t>
            </a:r>
          </a:p>
          <a:p>
            <a:pPr marL="0" lvl="0" indent="0">
              <a:buNone/>
            </a:pPr>
            <a:endParaRPr/>
          </a:p>
          <a:p>
            <a:pPr lvl="0"/>
            <a:r>
              <a:t>Design better instruction file patterns</a:t>
            </a:r>
          </a:p>
          <a:p>
            <a:pPr marL="0" lvl="0" indent="0">
              <a:buNone/>
            </a:pPr>
            <a:endParaRPr/>
          </a:p>
          <a:p>
            <a:pPr lvl="0"/>
            <a:r>
              <a:t>Structure your workflow for maximum efficiency</a:t>
            </a:r>
          </a:p>
          <a:p>
            <a:pPr marL="0" lvl="0" indent="0">
              <a:buNone/>
            </a:pPr>
            <a:endParaRPr/>
          </a:p>
          <a:p>
            <a:pPr marL="0" lvl="0" indent="0">
              <a:buNone/>
            </a:pPr>
            <a:r>
              <a:t>Pro tip: Use levels 1-2 for 90% of your work (file-driven automatic inclusion), level 3 for specialized domains (chat modes), and levels 4-5 for exceptional cases (specific tasks or overrides).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conclude with four practical strategies you can use to manage instruction context effectively. These are patterns we’ve seen work well in real development teams.</a:t>
            </a:r>
          </a:p>
          <a:p>
            <a:pPr marL="0" lvl="0" indent="0">
              <a:buNone/>
            </a:pPr>
            <a:endParaRPr/>
          </a:p>
          <a:p>
            <a:pPr marL="0" lvl="0" indent="0">
              <a:buNone/>
            </a:pPr>
            <a:r>
              <a:t>Strategy 1: Specific Patterns (Recommended for Most Cases) Use precise glob patterns that match only the files where instructions are relevant. For example, if you have vertical slice architecture instructions, apply them only to your backend code: “src/backend/*</a:t>
            </a:r>
            <a:r>
              <a:rPr i="1"/>
              <a:t>/</a:t>
            </a:r>
            <a:r>
              <a:t>.{cs,ts,py}”. This keeps your context clean and focused. It also reduces token costs since irrelevant instructions aren’t included.</a:t>
            </a:r>
          </a:p>
          <a:p>
            <a:pPr marL="0" lvl="0" indent="0">
              <a:buNone/>
            </a:pPr>
            <a:endParaRPr/>
          </a:p>
          <a:p>
            <a:pPr marL="0" lvl="0" indent="0">
              <a:buNone/>
            </a:pPr>
            <a:r>
              <a:t>When to use: This should be your default strategy. Be specific about where instructions apply. Think about the actual files developers will be editing and match those patterns.</a:t>
            </a:r>
          </a:p>
          <a:p>
            <a:pPr marL="0" lvl="0" indent="0">
              <a:buNone/>
            </a:pPr>
            <a:endParaRPr/>
          </a:p>
          <a:p>
            <a:pPr marL="0" lvl="0" indent="0">
              <a:buNone/>
            </a:pPr>
            <a:r>
              <a:t>Strategy 2: No applyTo Field (For Specialized Use) Some instruction files shouldn’t automatically include anywhere. These are typically:</a:t>
            </a:r>
          </a:p>
          <a:p>
            <a:pPr marL="0" lvl="0" indent="0">
              <a:buNone/>
            </a:pPr>
            <a:endParaRPr/>
          </a:p>
          <a:p>
            <a:pPr lvl="0"/>
            <a:r>
              <a:t>Very specialized instructions that rarely apply</a:t>
            </a:r>
          </a:p>
          <a:p>
            <a:pPr marL="0" lvl="0" indent="0">
              <a:buNone/>
            </a:pPr>
            <a:endParaRPr/>
          </a:p>
          <a:p>
            <a:pPr lvl="0"/>
            <a:r>
              <a:t>Experimental guidelines you’re testing</a:t>
            </a:r>
          </a:p>
          <a:p>
            <a:pPr marL="0" lvl="0" indent="0">
              <a:buNone/>
            </a:pPr>
            <a:endParaRPr/>
          </a:p>
          <a:p>
            <a:pPr lvl="0"/>
            <a:r>
              <a:t>Documentation that needs explicit consent to follow</a:t>
            </a:r>
          </a:p>
          <a:p>
            <a:pPr marL="0" lvl="0" indent="0">
              <a:buNone/>
            </a:pPr>
            <a:endParaRPr/>
          </a:p>
          <a:p>
            <a:pPr lvl="0"/>
            <a:r>
              <a:t>Instructions with high token costs that should be opt-in</a:t>
            </a:r>
          </a:p>
          <a:p>
            <a:pPr marL="0" lvl="0" indent="0">
              <a:buNone/>
            </a:pPr>
            <a:endParaRPr/>
          </a:p>
          <a:p>
            <a:pPr marL="0" lvl="0" indent="0">
              <a:buNone/>
            </a:pPr>
            <a:r>
              <a:t>When to use: For instructions that might cause confusion if automatically included, or that are so specialized that automatic inclusion would rarely be appropriate. Developers must @-mention these explicitly.</a:t>
            </a:r>
          </a:p>
          <a:p>
            <a:pPr marL="0" lvl="0" indent="0">
              <a:buNone/>
            </a:pPr>
            <a:endParaRPr/>
          </a:p>
          <a:p>
            <a:pPr marL="0" lvl="0" indent="0">
              <a:buNone/>
            </a:pPr>
            <a:r>
              <a:t>Strategy 3: Global with Overrides (Advanced) Start with global instructions that apply everywhere (like AI provenance requirements), then create more specific instruction files that override or extend them for particular domains. For example:</a:t>
            </a:r>
          </a:p>
          <a:p>
            <a:pPr marL="0" lvl="0" indent="0">
              <a:buNone/>
            </a:pPr>
            <a:endParaRPr/>
          </a:p>
          <a:p>
            <a:pPr lvl="0"/>
            <a:r>
              <a:t>ai-assisted-output.instructions.md: applyTo: “*</a:t>
            </a:r>
            <a:r>
              <a:rPr i="1"/>
              <a:t>/</a:t>
            </a:r>
            <a:r>
              <a:t>”</a:t>
            </a:r>
          </a:p>
          <a:p>
            <a:pPr marL="0" lvl="0" indent="0">
              <a:buNone/>
            </a:pPr>
            <a:endParaRPr/>
          </a:p>
          <a:p>
            <a:pPr lvl="0"/>
            <a:r>
              <a:t>ai-assisted-code-output.instructions.md: applyTo: “*</a:t>
            </a:r>
            <a:r>
              <a:rPr i="1"/>
              <a:t>/</a:t>
            </a:r>
            <a:r>
              <a:t>.{code}” The more specific file can provide additional requirements that layer on top of the global ones.</a:t>
            </a:r>
          </a:p>
          <a:p>
            <a:pPr marL="0" lvl="0" indent="0">
              <a:buNone/>
            </a:pPr>
            <a:endParaRPr/>
          </a:p>
          <a:p>
            <a:pPr marL="0" lvl="0" indent="0">
              <a:buNone/>
            </a:pPr>
            <a:r>
              <a:t>When to use: When you have a base set of universal requirements but need domain-specific extensions. Be careful not to create conflicting instructions.</a:t>
            </a:r>
          </a:p>
          <a:p>
            <a:pPr marL="0" lvl="0" indent="0">
              <a:buNone/>
            </a:pPr>
            <a:endParaRPr/>
          </a:p>
          <a:p>
            <a:pPr marL="0" lvl="0" indent="0">
              <a:buNone/>
            </a:pPr>
            <a:r>
              <a:t>Strategy 4: Directory Isolation (For Large Projects) In large monorepos or projects with distinct sections, isolate instructions by directory. Frontend, backend, mobile, docs, infrastructure - each gets its own instruction files with directory-specific patterns. This prevents cross-contamination of concerns.</a:t>
            </a:r>
          </a:p>
          <a:p>
            <a:pPr marL="0" lvl="0" indent="0">
              <a:buNone/>
            </a:pPr>
            <a:endParaRPr/>
          </a:p>
          <a:p>
            <a:pPr marL="0" lvl="0" indent="0">
              <a:buNone/>
            </a:pPr>
            <a:r>
              <a:t>When to use: Projects with clear architectural boundaries, multi-team codebases, or when different parts of your system have fundamentally different requirements.</a:t>
            </a:r>
          </a:p>
          <a:p>
            <a:pPr marL="0" lvl="0" indent="0">
              <a:buNone/>
            </a:pPr>
            <a:endParaRPr/>
          </a:p>
          <a:p>
            <a:pPr marL="0" lvl="0" indent="0">
              <a:buNone/>
            </a:pPr>
            <a:r>
              <a:t>Implementation tip: Document your strategy in your repository’s README so the team understands the pattern matching approach you’re using. Include examples of which files trigger which instructions.</a:t>
            </a:r>
          </a:p>
          <a:p>
            <a:pPr marL="0" lvl="0" indent="0">
              <a:buNone/>
            </a:pPr>
            <a:endParaRPr/>
          </a:p>
          <a:p>
            <a:pPr marL="0" lvl="0" indent="0">
              <a:buNone/>
            </a:pPr>
            <a:r>
              <a:t>Remember: You can see which instructions are active by checking the Copilot context window or by asking Copilot “which instruction files are currently active?”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look at real examples from your actual workspace to see these strategies in action. These are live instruction files that demonstrate the patterns we’ve discussed.</a:t>
            </a:r>
          </a:p>
          <a:p>
            <a:pPr marL="0" lvl="0" indent="0">
              <a:buNone/>
            </a:pPr>
            <a:endParaRPr/>
          </a:p>
          <a:p>
            <a:pPr marL="0" lvl="0" indent="0">
              <a:buNone/>
            </a:pPr>
            <a:r>
              <a:t>Example 1: Universal Requirements The ai-assisted-output.instructions.md file uses the global pattern “*</a:t>
            </a:r>
            <a:r>
              <a:rPr i="1"/>
              <a:t>/</a:t>
            </a:r>
            <a:r>
              <a:t>”. This makes sense because every AI-generated artifact in your repository needs complete provenance metadata - the chat ID, model used, timestamps, operator, etc. There’s no file type that should be exempt from these requirements. This is a perfect use case for global application.</a:t>
            </a:r>
          </a:p>
          <a:p>
            <a:pPr marL="0" lvl="0" indent="0">
              <a:buNone/>
            </a:pPr>
            <a:endParaRPr/>
          </a:p>
          <a:p>
            <a:pPr marL="0" lvl="0" indent="0">
              <a:buNone/>
            </a:pPr>
            <a:r>
              <a:t>Example 2: Language-Specific Guidance The vertical-slice-implementation.instructions.md file applies to code files across multiple languages. Notice the pattern includes cs, ts, js, py, java, go, and rb extensions. This instruction file contains architectural guidance about implementing vertical slice architecture, which is relevant to any programming language but not relevant to markdown docs, config files, or slides. By targeting only code files, it stays out of the way when you’re writing documentation.</a:t>
            </a:r>
          </a:p>
          <a:p>
            <a:pPr marL="0" lvl="0" indent="0">
              <a:buNone/>
            </a:pPr>
            <a:endParaRPr/>
          </a:p>
          <a:p>
            <a:pPr marL="0" lvl="0" indent="0">
              <a:buNone/>
            </a:pPr>
            <a:r>
              <a:t>Example 3: Directory-Specific Rules The marp-slides.instructions.md file uses “Slides/individual-slides/**” to target only the specific directory where slide content is created. Marp formatting rules, speaker note syntax, and presentation structure guidance only makes sense for slide files. If this pattern was broader, you’d get slide-specific instructions while writing code, which would be confusing and waste tokens.</a:t>
            </a:r>
          </a:p>
          <a:p>
            <a:pPr marL="0" lvl="0" indent="0">
              <a:buNone/>
            </a:pPr>
            <a:endParaRPr/>
          </a:p>
          <a:p>
            <a:pPr marL="0" lvl="0" indent="0">
              <a:buNone/>
            </a:pPr>
            <a:r>
              <a:t>Example 4: File Type Specialization The chatmode-file.instructions.md file applies only to files ending in .chatmode.md. This is hyper-specific because the instructions are about creating chat mode definition files - they’re only relevant when you’re actually authoring a chat mode. This prevents developers from seeing chat mode creation instructions when they’re working on normal documentation.</a:t>
            </a:r>
          </a:p>
          <a:p>
            <a:pPr marL="0" lvl="0" indent="0">
              <a:buNone/>
            </a:pPr>
            <a:endParaRPr/>
          </a:p>
          <a:p>
            <a:pPr marL="0" lvl="0" indent="0">
              <a:buNone/>
            </a:pPr>
            <a:r>
              <a:t>The pattern: Start with the question “When would a developer need this guidance?” Then write the most specific pattern that matches those situations. Too broad and you waste tokens and cause confusion. Too narrow and the instructions won’t be there when needed.</a:t>
            </a:r>
          </a:p>
          <a:p>
            <a:pPr marL="0" lvl="0" indent="0">
              <a:buNone/>
            </a:pPr>
            <a:endParaRPr/>
          </a:p>
          <a:p>
            <a:pPr marL="0" lvl="0" indent="0">
              <a:buNone/>
            </a:pPr>
            <a:r>
              <a:t>You can examine your own instruction files and ask: “Is this applyTo pattern optimal? Could it be more specific? Is it too specific and causing instructions to be missed?”</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wrap up with the five key takeaways you should remember from this session.</a:t>
            </a:r>
          </a:p>
          <a:p>
            <a:pPr marL="0" lvl="0" indent="0">
              <a:buNone/>
            </a:pPr>
            <a:endParaRPr/>
          </a:p>
          <a:p>
            <a:pPr marL="0" lvl="0" indent="0">
              <a:buNone/>
            </a:pPr>
            <a:r>
              <a:t>First and most important: The applyTo field is your primary control mechanism. This glob pattern in the instruction file’s YAML front matter determines when that file automatically includes in context. Master glob patterns and you master context control. If you remember nothing else from this session, remember this point.</a:t>
            </a:r>
          </a:p>
          <a:p>
            <a:pPr marL="0" lvl="0" indent="0">
              <a:buNone/>
            </a:pPr>
            <a:endParaRPr/>
          </a:p>
          <a:p>
            <a:pPr marL="0" lvl="0" indent="0">
              <a:buNone/>
            </a:pPr>
            <a:r>
              <a:t>Second: Prompt files are not instruction controllers. They’re task executors that can reference instructions in their content, but they don’t override or control the applyTo pattern matching system. Think of prompts as “what to do” and instructions as “how to do it” - they’re complementary, not competitive.</a:t>
            </a:r>
          </a:p>
          <a:p>
            <a:pPr marL="0" lvl="0" indent="0">
              <a:buNone/>
            </a:pPr>
            <a:endParaRPr/>
          </a:p>
          <a:p>
            <a:pPr marL="0" lvl="0" indent="0">
              <a:buNone/>
            </a:pPr>
            <a:r>
              <a:t>Third: Chat modes create specialized AI personas that layer on top of the instruction system. They don’t replace or filter instructions; they add context, expertise, and communication style. Use chat modes to add personality and specialized workflows, not to control instruction inclusion.</a:t>
            </a:r>
          </a:p>
          <a:p>
            <a:pPr marL="0" lvl="0" indent="0">
              <a:buNone/>
            </a:pPr>
            <a:endParaRPr/>
          </a:p>
          <a:p>
            <a:pPr marL="0" lvl="0" indent="0">
              <a:buNone/>
            </a:pPr>
            <a:r>
              <a:t>Fourth: Understanding the hierarchy helps you debug and optimize. When something unexpected happens - instructions not being applied, wrong context being included, token limits being hit - trace through the hierarchy: What file am I working on? What patterns match? What chat mode is active? What prompt am I running? What did I manually @-mention?</a:t>
            </a:r>
          </a:p>
          <a:p>
            <a:pPr marL="0" lvl="0" indent="0">
              <a:buNone/>
            </a:pPr>
            <a:endParaRPr/>
          </a:p>
          <a:p>
            <a:pPr marL="0" lvl="0" indent="0">
              <a:buNone/>
            </a:pPr>
            <a:r>
              <a:t>Fifth: Specificity beats generality. It’s tempting to use broad patterns like “*</a:t>
            </a:r>
            <a:r>
              <a:rPr i="1"/>
              <a:t>/</a:t>
            </a:r>
            <a:r>
              <a:t>” for everything, but resist that temptation. Specific patterns mean:</a:t>
            </a:r>
          </a:p>
          <a:p>
            <a:pPr marL="0" lvl="0" indent="0">
              <a:buNone/>
            </a:pPr>
            <a:endParaRPr/>
          </a:p>
          <a:p>
            <a:pPr lvl="0"/>
            <a:r>
              <a:t>Lower token costs (only relevant context)</a:t>
            </a:r>
          </a:p>
          <a:p>
            <a:pPr marL="0" lvl="0" indent="0">
              <a:buNone/>
            </a:pPr>
            <a:endParaRPr/>
          </a:p>
          <a:p>
            <a:pPr lvl="0"/>
            <a:r>
              <a:t>Faster responses (less to process)</a:t>
            </a:r>
          </a:p>
          <a:p>
            <a:pPr marL="0" lvl="0" indent="0">
              <a:buNone/>
            </a:pPr>
            <a:endParaRPr/>
          </a:p>
          <a:p>
            <a:pPr lvl="0"/>
            <a:r>
              <a:t>Better quality (more focused guidance)</a:t>
            </a:r>
          </a:p>
          <a:p>
            <a:pPr marL="0" lvl="0" indent="0">
              <a:buNone/>
            </a:pPr>
            <a:endParaRPr/>
          </a:p>
          <a:p>
            <a:pPr lvl="0"/>
            <a:r>
              <a:t>Fewer conflicts (clearer which rules apply)</a:t>
            </a:r>
          </a:p>
          <a:p>
            <a:pPr marL="0" lvl="0" indent="0">
              <a:buNone/>
            </a:pPr>
            <a:endParaRPr/>
          </a:p>
          <a:p>
            <a:pPr marL="0" lvl="0" indent="0">
              <a:buNone/>
            </a:pPr>
            <a:r>
              <a:t>A well-designed instruction file system uses specific patterns that precisely match the files where guidance is needed.</a:t>
            </a:r>
          </a:p>
          <a:p>
            <a:pPr marL="0" lvl="0" indent="0">
              <a:buNone/>
            </a:pPr>
            <a:endParaRPr/>
          </a:p>
          <a:p>
            <a:pPr marL="0" lvl="0" indent="0">
              <a:buNone/>
            </a:pPr>
            <a:r>
              <a:t>Action items for after this session:</a:t>
            </a:r>
          </a:p>
          <a:p>
            <a:pPr marL="0" lvl="0" indent="0">
              <a:buNone/>
            </a:pPr>
            <a:endParaRPr/>
          </a:p>
          <a:p>
            <a:pPr marL="342900" lvl="0" indent="-342900">
              <a:buAutoNum type="arabicPeriod"/>
            </a:pPr>
            <a:r>
              <a:t>Audit your instruction files - check every applyTo pattern</a:t>
            </a:r>
          </a:p>
          <a:p>
            <a:pPr marL="0" lvl="0" indent="0">
              <a:buNone/>
            </a:pPr>
            <a:endParaRPr/>
          </a:p>
          <a:p>
            <a:pPr marL="342900" lvl="0" indent="-342900">
              <a:buAutoNum type="arabicPeriod"/>
            </a:pPr>
            <a:r>
              <a:t>Test what happens when you edit different file types</a:t>
            </a:r>
          </a:p>
          <a:p>
            <a:pPr marL="0" lvl="0" indent="0">
              <a:buNone/>
            </a:pPr>
            <a:endParaRPr/>
          </a:p>
          <a:p>
            <a:pPr marL="342900" lvl="0" indent="-342900">
              <a:buAutoNum type="arabicPeriod"/>
            </a:pPr>
            <a:r>
              <a:t>Document your pattern strategy for your team</a:t>
            </a:r>
          </a:p>
          <a:p>
            <a:pPr marL="0" lvl="0" indent="0">
              <a:buNone/>
            </a:pPr>
            <a:endParaRPr/>
          </a:p>
          <a:p>
            <a:pPr marL="342900" lvl="0" indent="-342900">
              <a:buAutoNum type="arabicPeriod"/>
            </a:pPr>
            <a:r>
              <a:t>Consider creating directory-specific or type-specific instruction files if you currently have too many global patterns</a:t>
            </a:r>
          </a:p>
          <a:p>
            <a:pPr marL="0" lvl="0" indent="0">
              <a:buNone/>
            </a:pPr>
            <a:endParaRPr/>
          </a:p>
          <a:p>
            <a:pPr marL="0" lvl="0" indent="0">
              <a:buNone/>
            </a:pPr>
            <a:r>
              <a:t>Questions to consider:</a:t>
            </a:r>
          </a:p>
          <a:p>
            <a:pPr marL="0" lvl="0" indent="0">
              <a:buNone/>
            </a:pPr>
            <a:endParaRPr/>
          </a:p>
          <a:p>
            <a:pPr lvl="0"/>
            <a:r>
              <a:t>Are your patterns too broad or too narrow?</a:t>
            </a:r>
          </a:p>
          <a:p>
            <a:pPr marL="0" lvl="0" indent="0">
              <a:buNone/>
            </a:pPr>
            <a:endParaRPr/>
          </a:p>
          <a:p>
            <a:pPr lvl="0"/>
            <a:r>
              <a:t>Do you have instructions without applyTo fields that should have them?</a:t>
            </a:r>
          </a:p>
          <a:p>
            <a:pPr marL="0" lvl="0" indent="0">
              <a:buNone/>
            </a:pPr>
            <a:endParaRPr/>
          </a:p>
          <a:p>
            <a:pPr lvl="0"/>
            <a:r>
              <a:t>Are there conflicting instructions applying to the same files?</a:t>
            </a:r>
          </a:p>
          <a:p>
            <a:pPr marL="0" lvl="0" indent="0">
              <a:buNone/>
            </a:pPr>
            <a:endParaRPr/>
          </a:p>
          <a:p>
            <a:pPr lvl="0"/>
            <a:r>
              <a:t>Could you reduce token usage with more specific patterns?</a:t>
            </a:r>
          </a:p>
          <a:p>
            <a:pPr marL="0" lvl="0" indent="0">
              <a:buNone/>
            </a:pPr>
            <a:endParaRPr/>
          </a:p>
          <a:p>
            <a:pPr marL="0" lvl="0" indent="0">
              <a:buNone/>
            </a:pPr>
            <a:r>
              <a:t>Thank you for your attention. Let’s open it up for questions.</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FB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5D4979-0E48-181C-5438-B441393DCAC1}"/>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
        <p:nvSpPr>
          <p:cNvPr id="2" name="Title 1">
            <a:extLst>
              <a:ext uri="{FF2B5EF4-FFF2-40B4-BE49-F238E27FC236}">
                <a16:creationId xmlns:a16="http://schemas.microsoft.com/office/drawing/2014/main" id="{38BA191F-D9FD-C2EB-983F-9B42F26EB6F6}"/>
              </a:ext>
            </a:extLst>
          </p:cNvPr>
          <p:cNvSpPr>
            <a:spLocks noGrp="1"/>
          </p:cNvSpPr>
          <p:nvPr>
            <p:ph type="ctrTitle"/>
          </p:nvPr>
        </p:nvSpPr>
        <p:spPr>
          <a:xfrm>
            <a:off x="1143000" y="2069538"/>
            <a:ext cx="6858000" cy="1418667"/>
          </a:xfr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2FDDE32-D155-6EE2-5EAC-C0A0C4B0AB69}"/>
              </a:ext>
            </a:extLst>
          </p:cNvPr>
          <p:cNvSpPr>
            <a:spLocks noGrp="1"/>
          </p:cNvSpPr>
          <p:nvPr>
            <p:ph type="subTitle" idx="1"/>
          </p:nvPr>
        </p:nvSpPr>
        <p:spPr>
          <a:xfrm>
            <a:off x="1143000" y="3714244"/>
            <a:ext cx="6858000" cy="9938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A09F10DC-7230-4581-E771-A51DC87C60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20828" y="928579"/>
            <a:ext cx="2683663" cy="966118"/>
          </a:xfrm>
          <a:prstGeom prst="rect">
            <a:avLst/>
          </a:prstGeom>
          <a:ln>
            <a:noFill/>
          </a:ln>
          <a:effectLst/>
        </p:spPr>
      </p:pic>
    </p:spTree>
    <p:extLst>
      <p:ext uri="{BB962C8B-B14F-4D97-AF65-F5344CB8AC3E}">
        <p14:creationId xmlns:p14="http://schemas.microsoft.com/office/powerpoint/2010/main" val="19682343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AB04E-CD14-3B5B-FB56-FF0AC2426BBE}"/>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Tree>
    <p:extLst>
      <p:ext uri="{BB962C8B-B14F-4D97-AF65-F5344CB8AC3E}">
        <p14:creationId xmlns:p14="http://schemas.microsoft.com/office/powerpoint/2010/main" val="34056604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p:bg>
      <p:bgPr>
        <a:solidFill>
          <a:srgbClr val="21212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F442E2-8683-D251-03C0-5FDD0CBEBC4F}"/>
              </a:ext>
            </a:extLst>
          </p:cNvPr>
          <p:cNvSpPr>
            <a:spLocks noGrp="1"/>
          </p:cNvSpPr>
          <p:nvPr>
            <p:ph type="body" sz="quarter" idx="10" hasCustomPrompt="1"/>
          </p:nvPr>
        </p:nvSpPr>
        <p:spPr>
          <a:xfrm>
            <a:off x="625111" y="788974"/>
            <a:ext cx="7373867" cy="276999"/>
          </a:xfrm>
        </p:spPr>
        <p:txBody>
          <a:bodyPr>
            <a:spAutoFit/>
          </a:bodyPr>
          <a:lstStyle>
            <a:lvl1pPr marL="0" indent="0">
              <a:buFontTx/>
              <a:buNone/>
              <a:defRPr sz="1200">
                <a:latin typeface="Victor Mono" pitchFamily="49" charset="0"/>
              </a:defRPr>
            </a:lvl1pPr>
            <a:lvl2pPr marL="342900" indent="0">
              <a:buFontTx/>
              <a:buNone/>
              <a:defRPr>
                <a:latin typeface="Victor Mono" pitchFamily="49" charset="0"/>
              </a:defRPr>
            </a:lvl2pPr>
            <a:lvl3pPr marL="685800" indent="0">
              <a:buFontTx/>
              <a:buNone/>
              <a:defRPr>
                <a:latin typeface="Victor Mono" pitchFamily="49" charset="0"/>
              </a:defRPr>
            </a:lvl3pPr>
            <a:lvl4pPr marL="1028700" indent="0">
              <a:buFontTx/>
              <a:buNone/>
              <a:defRPr>
                <a:latin typeface="Victor Mono" pitchFamily="49" charset="0"/>
              </a:defRPr>
            </a:lvl4pPr>
            <a:lvl5pPr marL="1371600" indent="0">
              <a:buFontTx/>
              <a:buNone/>
              <a:defRPr>
                <a:latin typeface="Victor Mono" pitchFamily="49" charset="0"/>
              </a:defRPr>
            </a:lvl5pPr>
          </a:lstStyle>
          <a:p>
            <a:pPr lvl="0"/>
            <a:r>
              <a:rPr lang="en-US" dirty="0"/>
              <a:t>Click to edit Code text</a:t>
            </a:r>
          </a:p>
        </p:txBody>
      </p:sp>
    </p:spTree>
    <p:extLst>
      <p:ext uri="{BB962C8B-B14F-4D97-AF65-F5344CB8AC3E}">
        <p14:creationId xmlns:p14="http://schemas.microsoft.com/office/powerpoint/2010/main" val="36149291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908636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51303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08314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9838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78871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a:xfrm>
            <a:off x="1223668" y="1973171"/>
            <a:ext cx="6696665" cy="1176653"/>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419893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91444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
        <p:nvSpPr>
          <p:cNvPr id="3" name="Picture Placeholder 3">
            <a:extLst>
              <a:ext uri="{FF2B5EF4-FFF2-40B4-BE49-F238E27FC236}">
                <a16:creationId xmlns:a16="http://schemas.microsoft.com/office/drawing/2014/main" id="{F1C99E23-E5F1-1D9C-BF82-D83E6E9F1346}"/>
              </a:ext>
            </a:extLst>
          </p:cNvPr>
          <p:cNvSpPr>
            <a:spLocks noGrp="1"/>
          </p:cNvSpPr>
          <p:nvPr>
            <p:ph type="pic" sz="quarter" idx="10"/>
          </p:nvPr>
        </p:nvSpPr>
        <p:spPr>
          <a:xfrm>
            <a:off x="675085" y="1825228"/>
            <a:ext cx="7793831" cy="2843213"/>
          </a:xfrm>
        </p:spPr>
        <p:txBody>
          <a:bodyPr/>
          <a:lstStyle/>
          <a:p>
            <a:r>
              <a:rPr lang="en-US"/>
              <a:t>Click icon to add picture</a:t>
            </a:r>
          </a:p>
        </p:txBody>
      </p:sp>
      <p:sp>
        <p:nvSpPr>
          <p:cNvPr id="4" name="Text Placeholder 5">
            <a:extLst>
              <a:ext uri="{FF2B5EF4-FFF2-40B4-BE49-F238E27FC236}">
                <a16:creationId xmlns:a16="http://schemas.microsoft.com/office/drawing/2014/main" id="{63708861-970C-B5DB-BF46-526E75A04C16}"/>
              </a:ext>
            </a:extLst>
          </p:cNvPr>
          <p:cNvSpPr>
            <a:spLocks noGrp="1"/>
          </p:cNvSpPr>
          <p:nvPr>
            <p:ph type="body" sz="quarter" idx="11" hasCustomPrompt="1"/>
          </p:nvPr>
        </p:nvSpPr>
        <p:spPr>
          <a:xfrm>
            <a:off x="675085" y="1083469"/>
            <a:ext cx="7793831" cy="486966"/>
          </a:xfrm>
        </p:spPr>
        <p:txBody>
          <a:bodyPr/>
          <a:lstStyle>
            <a:lvl1pPr marL="0" indent="0">
              <a:buNone/>
              <a:defRPr/>
            </a:lvl1pPr>
          </a:lstStyle>
          <a:p>
            <a:pPr lvl="0"/>
            <a:r>
              <a:rPr lang="en-US" dirty="0"/>
              <a:t>Image Caption</a:t>
            </a:r>
          </a:p>
        </p:txBody>
      </p:sp>
    </p:spTree>
    <p:extLst>
      <p:ext uri="{BB962C8B-B14F-4D97-AF65-F5344CB8AC3E}">
        <p14:creationId xmlns:p14="http://schemas.microsoft.com/office/powerpoint/2010/main" val="4067828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1032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FB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C53BF9-6377-93D8-5BD7-30937619B4E2}"/>
              </a:ext>
            </a:extLst>
          </p:cNvPr>
          <p:cNvPicPr>
            <a:picLocks noChangeAspect="1"/>
          </p:cNvPicPr>
          <p:nvPr/>
        </p:nvPicPr>
        <p:blipFill>
          <a:blip r:embed="rId14">
            <a:alphaModFix amt="20000"/>
          </a:blip>
          <a:srcRect l="301" t="5222" r="713" b="10945"/>
          <a:stretch/>
        </p:blipFill>
        <p:spPr>
          <a:xfrm>
            <a:off x="0" y="-1"/>
            <a:ext cx="9144000" cy="5143501"/>
          </a:xfrm>
          <a:prstGeom prst="rect">
            <a:avLst/>
          </a:prstGeom>
        </p:spPr>
      </p:pic>
      <p:sp>
        <p:nvSpPr>
          <p:cNvPr id="2" name="Title Placeholder 1">
            <a:extLst>
              <a:ext uri="{FF2B5EF4-FFF2-40B4-BE49-F238E27FC236}">
                <a16:creationId xmlns:a16="http://schemas.microsoft.com/office/drawing/2014/main" id="{3A4163A3-B061-0949-1965-0375841BDB05}"/>
              </a:ext>
            </a:extLst>
          </p:cNvPr>
          <p:cNvSpPr>
            <a:spLocks noGrp="1"/>
          </p:cNvSpPr>
          <p:nvPr>
            <p:ph type="title"/>
          </p:nvPr>
        </p:nvSpPr>
        <p:spPr>
          <a:xfrm>
            <a:off x="628651" y="273845"/>
            <a:ext cx="6696665" cy="52726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4E76094-9BD4-ED01-3BE5-5F760EE32E2A}"/>
              </a:ext>
            </a:extLst>
          </p:cNvPr>
          <p:cNvSpPr>
            <a:spLocks noGrp="1"/>
          </p:cNvSpPr>
          <p:nvPr>
            <p:ph type="body" idx="1"/>
          </p:nvPr>
        </p:nvSpPr>
        <p:spPr>
          <a:xfrm>
            <a:off x="628650" y="1096112"/>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CD6163BC-C951-C17F-421A-4AD743EDDB29}"/>
              </a:ext>
            </a:extLst>
          </p:cNvPr>
          <p:cNvPicPr>
            <a:picLocks noChangeAspect="1"/>
          </p:cNvPicPr>
          <p:nvPr/>
        </p:nvPicPr>
        <p:blipFill>
          <a:blip r:embed="rId15"/>
          <a:srcRect/>
          <a:stretch/>
        </p:blipFill>
        <p:spPr>
          <a:xfrm>
            <a:off x="7512088" y="318405"/>
            <a:ext cx="1337757" cy="482708"/>
          </a:xfrm>
          <a:prstGeom prst="rect">
            <a:avLst/>
          </a:prstGeom>
          <a:ln>
            <a:noFill/>
          </a:ln>
          <a:effectLst/>
        </p:spPr>
      </p:pic>
    </p:spTree>
    <p:extLst>
      <p:ext uri="{BB962C8B-B14F-4D97-AF65-F5344CB8AC3E}">
        <p14:creationId xmlns:p14="http://schemas.microsoft.com/office/powerpoint/2010/main" val="1244766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txStyles>
    <p:titleStyle>
      <a:lvl1pPr algn="l" defTabSz="685800" rtl="0" eaLnBrk="1" latinLnBrk="0" hangingPunct="1">
        <a:lnSpc>
          <a:spcPct val="90000"/>
        </a:lnSpc>
        <a:spcBef>
          <a:spcPct val="0"/>
        </a:spcBef>
        <a:buNone/>
        <a:defRPr sz="33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514350" indent="-171450" algn="l" defTabSz="685800" rtl="0" eaLnBrk="1" latinLnBrk="0" hangingPunct="1">
        <a:lnSpc>
          <a:spcPct val="100000"/>
        </a:lnSpc>
        <a:spcBef>
          <a:spcPts val="375"/>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opilot/agen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johnmillerATcodemag-com/zeus.academia.2" TargetMode="External"/><Relationship Id="rId2" Type="http://schemas.openxmlformats.org/officeDocument/2006/relationships/hyperlink" Target="https://orm.net/pdf/ORMwhitePaper.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0" lvl="0" indent="0">
              <a:buNone/>
            </a:pPr>
            <a:r>
              <a:t>AI Assisted Software Development</a:t>
            </a:r>
          </a:p>
        </p:txBody>
      </p:sp>
      <p:sp>
        <p:nvSpPr>
          <p:cNvPr id="3" name="Subtitle 2">
            <a:extLst>
              <a:ext uri="{FF2B5EF4-FFF2-40B4-BE49-F238E27FC236}">
                <a16:creationId xmlns:a16="http://schemas.microsoft.com/office/drawing/2014/main" id="{933D4F2C-1BCD-B092-91D0-87438359579E}"/>
              </a:ext>
            </a:extLst>
          </p:cNvPr>
          <p:cNvSpPr>
            <a:spLocks noGrp="1"/>
          </p:cNvSpPr>
          <p:nvPr>
            <p:ph type="subTitle" idx="1"/>
          </p:nvPr>
        </p:nvSpPr>
        <p:spPr/>
        <p:txBody>
          <a:bodyPr/>
          <a:lstStyle/>
          <a:p>
            <a:r>
              <a:rPr lang="en-US" dirty="0"/>
              <a:t>Requirements </a:t>
            </a:r>
            <a:r>
              <a:rPr lang="en-US" dirty="0">
                <a:sym typeface="Wingdings" panose="05000000000000000000" pitchFamily="2" charset="2"/>
              </a:rPr>
              <a:t> Code</a:t>
            </a:r>
            <a:endParaRPr lang="en-US"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Practical Control Strategies</a:t>
            </a:r>
          </a:p>
        </p:txBody>
      </p:sp>
      <p:sp>
        <p:nvSpPr>
          <p:cNvPr id="4" name="Text Placeholder 3"/>
          <p:cNvSpPr>
            <a:spLocks noGrp="1"/>
          </p:cNvSpPr>
          <p:nvPr>
            <p:ph type="body" sz="half" idx="2"/>
          </p:nvPr>
        </p:nvSpPr>
        <p:spPr/>
        <p:txBody>
          <a:bodyPr/>
          <a:lstStyle/>
          <a:p>
            <a:pPr marL="0" lvl="0" indent="0">
              <a:buNone/>
            </a:pPr>
            <a:r>
              <a:rPr b="1"/>
              <a:t>Four approaches to managing instruction context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07448264"/>
              </p:ext>
            </p:extLst>
          </p:nvPr>
        </p:nvGraphicFramePr>
        <p:xfrm>
          <a:off x="497163" y="1848413"/>
          <a:ext cx="7863066" cy="2746208"/>
        </p:xfrm>
        <a:graphic>
          <a:graphicData uri="http://schemas.openxmlformats.org/drawingml/2006/table">
            <a:tbl>
              <a:tblPr firstRow="1" bandRow="1">
                <a:tableStyleId>{FABFCF23-3B69-468F-B69F-88F6DE6A72F2}</a:tableStyleId>
              </a:tblPr>
              <a:tblGrid>
                <a:gridCol w="2308064">
                  <a:extLst>
                    <a:ext uri="{9D8B030D-6E8A-4147-A177-3AD203B41FA5}">
                      <a16:colId xmlns:a16="http://schemas.microsoft.com/office/drawing/2014/main" val="20000"/>
                    </a:ext>
                  </a:extLst>
                </a:gridCol>
                <a:gridCol w="2229825">
                  <a:extLst>
                    <a:ext uri="{9D8B030D-6E8A-4147-A177-3AD203B41FA5}">
                      <a16:colId xmlns:a16="http://schemas.microsoft.com/office/drawing/2014/main" val="20001"/>
                    </a:ext>
                  </a:extLst>
                </a:gridCol>
                <a:gridCol w="3325177">
                  <a:extLst>
                    <a:ext uri="{9D8B030D-6E8A-4147-A177-3AD203B41FA5}">
                      <a16:colId xmlns:a16="http://schemas.microsoft.com/office/drawing/2014/main" val="20002"/>
                    </a:ext>
                  </a:extLst>
                </a:gridCol>
              </a:tblGrid>
              <a:tr h="388051">
                <a:tc>
                  <a:txBody>
                    <a:bodyPr/>
                    <a:lstStyle/>
                    <a:p>
                      <a:pPr marL="0" lvl="0" indent="0">
                        <a:buNone/>
                      </a:pPr>
                      <a:r>
                        <a:t>Strategy</a:t>
                      </a:r>
                    </a:p>
                  </a:txBody>
                  <a:tcPr/>
                </a:tc>
                <a:tc>
                  <a:txBody>
                    <a:bodyPr/>
                    <a:lstStyle/>
                    <a:p>
                      <a:pPr marL="0" lvl="0" indent="0">
                        <a:buNone/>
                      </a:pPr>
                      <a:r>
                        <a:rPr dirty="0"/>
                        <a:t>Use Case</a:t>
                      </a:r>
                    </a:p>
                  </a:txBody>
                  <a:tcPr/>
                </a:tc>
                <a:tc>
                  <a:txBody>
                    <a:bodyPr/>
                    <a:lstStyle/>
                    <a:p>
                      <a:pPr marL="0" lvl="0" indent="0">
                        <a:buNone/>
                      </a:pPr>
                      <a:r>
                        <a:rPr dirty="0"/>
                        <a:t>Example</a:t>
                      </a:r>
                    </a:p>
                  </a:txBody>
                  <a:tcPr/>
                </a:tc>
                <a:extLst>
                  <a:ext uri="{0D108BD9-81ED-4DB2-BD59-A6C34878D82A}">
                    <a16:rowId xmlns:a16="http://schemas.microsoft.com/office/drawing/2014/main" val="10000"/>
                  </a:ext>
                </a:extLst>
              </a:tr>
              <a:tr h="656702">
                <a:tc>
                  <a:txBody>
                    <a:bodyPr/>
                    <a:lstStyle/>
                    <a:p>
                      <a:pPr marL="0" lvl="0" indent="0">
                        <a:buNone/>
                      </a:pPr>
                      <a:r>
                        <a:rPr b="1"/>
                        <a:t>Specific Patterns</a:t>
                      </a:r>
                    </a:p>
                  </a:txBody>
                  <a:tcPr/>
                </a:tc>
                <a:tc>
                  <a:txBody>
                    <a:bodyPr/>
                    <a:lstStyle/>
                    <a:p>
                      <a:pPr marL="0" lvl="0" indent="0">
                        <a:buNone/>
                      </a:pPr>
                      <a:r>
                        <a:t>Domain-specific guidance</a:t>
                      </a:r>
                    </a:p>
                  </a:txBody>
                  <a:tcPr/>
                </a:tc>
                <a:tc>
                  <a:txBody>
                    <a:bodyPr/>
                    <a:lstStyle/>
                    <a:p>
                      <a:pPr marL="0" lvl="0" indent="0">
                        <a:buNone/>
                      </a:pPr>
                      <a:r>
                        <a:t>src/**/*.ts for backend TypeScript</a:t>
                      </a:r>
                    </a:p>
                  </a:txBody>
                  <a:tcPr/>
                </a:tc>
                <a:extLst>
                  <a:ext uri="{0D108BD9-81ED-4DB2-BD59-A6C34878D82A}">
                    <a16:rowId xmlns:a16="http://schemas.microsoft.com/office/drawing/2014/main" val="10001"/>
                  </a:ext>
                </a:extLst>
              </a:tr>
              <a:tr h="656702">
                <a:tc>
                  <a:txBody>
                    <a:bodyPr/>
                    <a:lstStyle/>
                    <a:p>
                      <a:pPr marL="0" lvl="0" indent="0">
                        <a:buNone/>
                      </a:pPr>
                      <a:r>
                        <a:rPr b="1"/>
                        <a:t>No applyTo</a:t>
                      </a:r>
                    </a:p>
                  </a:txBody>
                  <a:tcPr/>
                </a:tc>
                <a:tc>
                  <a:txBody>
                    <a:bodyPr/>
                    <a:lstStyle/>
                    <a:p>
                      <a:pPr marL="0" lvl="0" indent="0">
                        <a:buNone/>
                      </a:pPr>
                      <a:r>
                        <a:t>Manual inclusion only</a:t>
                      </a:r>
                    </a:p>
                  </a:txBody>
                  <a:tcPr/>
                </a:tc>
                <a:tc>
                  <a:txBody>
                    <a:bodyPr/>
                    <a:lstStyle/>
                    <a:p>
                      <a:pPr marL="0" lvl="0" indent="0">
                        <a:buNone/>
                      </a:pPr>
                      <a:r>
                        <a:rPr dirty="0"/>
                        <a:t>Docs that need explicit opt-in</a:t>
                      </a:r>
                    </a:p>
                  </a:txBody>
                  <a:tcPr/>
                </a:tc>
                <a:extLst>
                  <a:ext uri="{0D108BD9-81ED-4DB2-BD59-A6C34878D82A}">
                    <a16:rowId xmlns:a16="http://schemas.microsoft.com/office/drawing/2014/main" val="10002"/>
                  </a:ext>
                </a:extLst>
              </a:tr>
              <a:tr h="656702">
                <a:tc>
                  <a:txBody>
                    <a:bodyPr/>
                    <a:lstStyle/>
                    <a:p>
                      <a:pPr marL="0" lvl="0" indent="0">
                        <a:buNone/>
                      </a:pPr>
                      <a:r>
                        <a:rPr b="1"/>
                        <a:t>Global with Overrides</a:t>
                      </a:r>
                    </a:p>
                  </a:txBody>
                  <a:tcPr/>
                </a:tc>
                <a:tc>
                  <a:txBody>
                    <a:bodyPr/>
                    <a:lstStyle/>
                    <a:p>
                      <a:pPr marL="0" lvl="0" indent="0">
                        <a:buNone/>
                      </a:pPr>
                      <a:r>
                        <a:t>Base + specialized</a:t>
                      </a:r>
                    </a:p>
                  </a:txBody>
                  <a:tcPr/>
                </a:tc>
                <a:tc>
                  <a:txBody>
                    <a:bodyPr/>
                    <a:lstStyle/>
                    <a:p>
                      <a:pPr marL="0" lvl="0" indent="0">
                        <a:buNone/>
                      </a:pPr>
                      <a:r>
                        <a:t>**/* + specific overrides</a:t>
                      </a:r>
                    </a:p>
                  </a:txBody>
                  <a:tcPr/>
                </a:tc>
                <a:extLst>
                  <a:ext uri="{0D108BD9-81ED-4DB2-BD59-A6C34878D82A}">
                    <a16:rowId xmlns:a16="http://schemas.microsoft.com/office/drawing/2014/main" val="10003"/>
                  </a:ext>
                </a:extLst>
              </a:tr>
              <a:tr h="388051">
                <a:tc>
                  <a:txBody>
                    <a:bodyPr/>
                    <a:lstStyle/>
                    <a:p>
                      <a:pPr marL="0" lvl="0" indent="0">
                        <a:buNone/>
                      </a:pPr>
                      <a:r>
                        <a:rPr b="1"/>
                        <a:t>Directory Isolation</a:t>
                      </a:r>
                    </a:p>
                  </a:txBody>
                  <a:tcPr/>
                </a:tc>
                <a:tc>
                  <a:txBody>
                    <a:bodyPr/>
                    <a:lstStyle/>
                    <a:p>
                      <a:pPr marL="0" lvl="0" indent="0">
                        <a:buNone/>
                      </a:pPr>
                      <a:r>
                        <a:t>Project sections</a:t>
                      </a:r>
                    </a:p>
                  </a:txBody>
                  <a:tcPr/>
                </a:tc>
                <a:tc>
                  <a:txBody>
                    <a:bodyPr/>
                    <a:lstStyle/>
                    <a:p>
                      <a:pPr marL="0" lvl="0" indent="0">
                        <a:buNone/>
                      </a:pPr>
                      <a:r>
                        <a:rPr dirty="0"/>
                        <a:t>frontend/** vs backend/**</a:t>
                      </a:r>
                      <a:endParaRPr dirty="0">
                        <a:latin typeface="Courier"/>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Real-World Examples</a:t>
            </a:r>
          </a:p>
        </p:txBody>
      </p:sp>
      <p:sp>
        <p:nvSpPr>
          <p:cNvPr id="3" name="Content Placeholder 2"/>
          <p:cNvSpPr>
            <a:spLocks noGrp="1"/>
          </p:cNvSpPr>
          <p:nvPr>
            <p:ph idx="1"/>
          </p:nvPr>
        </p:nvSpPr>
        <p:spPr/>
        <p:txBody>
          <a:bodyPr>
            <a:normAutofit fontScale="70000" lnSpcReduction="20000"/>
          </a:bodyPr>
          <a:lstStyle/>
          <a:p>
            <a:pPr marL="0" lvl="0" indent="0">
              <a:buNone/>
            </a:pPr>
            <a:r>
              <a:rPr b="1" dirty="0"/>
              <a:t>From your current workspace</a:t>
            </a:r>
          </a:p>
          <a:p>
            <a:pPr lvl="0" indent="0">
              <a:buNone/>
            </a:pPr>
            <a:r>
              <a:rPr i="1" dirty="0">
                <a:solidFill>
                  <a:schemeClr val="bg1">
                    <a:lumMod val="85000"/>
                  </a:schemeClr>
                </a:solidFill>
                <a:latin typeface="Courier"/>
              </a:rPr>
              <a:t># ai-assisted-output.instructions.md</a:t>
            </a:r>
            <a:br>
              <a:rPr dirty="0">
                <a:solidFill>
                  <a:schemeClr val="bg1">
                    <a:lumMod val="85000"/>
                  </a:schemeClr>
                </a:solidFill>
              </a:rPr>
            </a:br>
            <a:r>
              <a:rPr dirty="0" err="1">
                <a:solidFill>
                  <a:schemeClr val="bg1">
                    <a:lumMod val="85000"/>
                  </a:schemeClr>
                </a:solidFill>
                <a:latin typeface="Courier"/>
              </a:rPr>
              <a:t>applyTo</a:t>
            </a:r>
            <a:r>
              <a:rPr b="1" dirty="0">
                <a:solidFill>
                  <a:schemeClr val="bg1">
                    <a:lumMod val="85000"/>
                  </a:schemeClr>
                </a:solidFill>
                <a:latin typeface="Courier"/>
              </a:rPr>
              <a:t>:</a:t>
            </a:r>
            <a:r>
              <a:rPr dirty="0">
                <a:solidFill>
                  <a:schemeClr val="bg1">
                    <a:lumMod val="85000"/>
                  </a:schemeClr>
                </a:solidFill>
                <a:latin typeface="Courier"/>
              </a:rPr>
              <a:t> "**/*"</a:t>
            </a:r>
            <a:br>
              <a:rPr dirty="0">
                <a:solidFill>
                  <a:schemeClr val="bg1">
                    <a:lumMod val="85000"/>
                  </a:schemeClr>
                </a:solidFill>
              </a:rPr>
            </a:br>
            <a:r>
              <a:rPr i="1" dirty="0">
                <a:solidFill>
                  <a:schemeClr val="bg1">
                    <a:lumMod val="85000"/>
                  </a:schemeClr>
                </a:solidFill>
                <a:latin typeface="Courier"/>
              </a:rPr>
              <a:t># ✅ Applies everywhere - fundamental provenance requirements</a:t>
            </a:r>
            <a:br>
              <a:rPr dirty="0">
                <a:solidFill>
                  <a:schemeClr val="bg1">
                    <a:lumMod val="85000"/>
                  </a:schemeClr>
                </a:solidFill>
              </a:rPr>
            </a:br>
            <a:br>
              <a:rPr dirty="0">
                <a:solidFill>
                  <a:schemeClr val="bg1">
                    <a:lumMod val="85000"/>
                  </a:schemeClr>
                </a:solidFill>
              </a:rPr>
            </a:br>
            <a:r>
              <a:rPr i="1" dirty="0">
                <a:solidFill>
                  <a:schemeClr val="bg1">
                    <a:lumMod val="85000"/>
                  </a:schemeClr>
                </a:solidFill>
                <a:latin typeface="Courier"/>
              </a:rPr>
              <a:t># vertical-slice-implementation.instructions.md</a:t>
            </a:r>
            <a:br>
              <a:rPr dirty="0">
                <a:solidFill>
                  <a:schemeClr val="bg1">
                    <a:lumMod val="85000"/>
                  </a:schemeClr>
                </a:solidFill>
              </a:rPr>
            </a:br>
            <a:r>
              <a:rPr dirty="0" err="1">
                <a:solidFill>
                  <a:schemeClr val="bg1">
                    <a:lumMod val="85000"/>
                  </a:schemeClr>
                </a:solidFill>
                <a:latin typeface="Courier"/>
              </a:rPr>
              <a:t>applyTo</a:t>
            </a:r>
            <a:r>
              <a:rPr b="1" dirty="0">
                <a:solidFill>
                  <a:schemeClr val="bg1">
                    <a:lumMod val="85000"/>
                  </a:schemeClr>
                </a:solidFill>
                <a:latin typeface="Courier"/>
              </a:rPr>
              <a:t>:</a:t>
            </a:r>
            <a:r>
              <a:rPr dirty="0">
                <a:solidFill>
                  <a:schemeClr val="bg1">
                    <a:lumMod val="85000"/>
                  </a:schemeClr>
                </a:solidFill>
                <a:latin typeface="Courier"/>
              </a:rPr>
              <a:t> "**/*.{</a:t>
            </a:r>
            <a:r>
              <a:rPr dirty="0" err="1">
                <a:solidFill>
                  <a:schemeClr val="bg1">
                    <a:lumMod val="85000"/>
                  </a:schemeClr>
                </a:solidFill>
                <a:latin typeface="Courier"/>
              </a:rPr>
              <a:t>cs,ts,js,py,java,go,rb</a:t>
            </a:r>
            <a:r>
              <a:rPr dirty="0">
                <a:solidFill>
                  <a:schemeClr val="bg1">
                    <a:lumMod val="85000"/>
                  </a:schemeClr>
                </a:solidFill>
                <a:latin typeface="Courier"/>
              </a:rPr>
              <a:t>}"</a:t>
            </a:r>
            <a:br>
              <a:rPr dirty="0">
                <a:solidFill>
                  <a:schemeClr val="bg1">
                    <a:lumMod val="85000"/>
                  </a:schemeClr>
                </a:solidFill>
              </a:rPr>
            </a:br>
            <a:r>
              <a:rPr i="1" dirty="0">
                <a:solidFill>
                  <a:schemeClr val="bg1">
                    <a:lumMod val="85000"/>
                  </a:schemeClr>
                </a:solidFill>
                <a:latin typeface="Courier"/>
              </a:rPr>
              <a:t># ✅ Code files only - architectural guidance</a:t>
            </a:r>
            <a:br>
              <a:rPr dirty="0">
                <a:solidFill>
                  <a:schemeClr val="bg1">
                    <a:lumMod val="85000"/>
                  </a:schemeClr>
                </a:solidFill>
              </a:rPr>
            </a:br>
            <a:br>
              <a:rPr dirty="0">
                <a:solidFill>
                  <a:schemeClr val="bg1">
                    <a:lumMod val="85000"/>
                  </a:schemeClr>
                </a:solidFill>
              </a:rPr>
            </a:br>
            <a:r>
              <a:rPr i="1" dirty="0">
                <a:solidFill>
                  <a:schemeClr val="bg1">
                    <a:lumMod val="85000"/>
                  </a:schemeClr>
                </a:solidFill>
                <a:latin typeface="Courier"/>
              </a:rPr>
              <a:t># marp-slides.instructions.md</a:t>
            </a:r>
            <a:br>
              <a:rPr dirty="0">
                <a:solidFill>
                  <a:schemeClr val="bg1">
                    <a:lumMod val="85000"/>
                  </a:schemeClr>
                </a:solidFill>
              </a:rPr>
            </a:br>
            <a:r>
              <a:rPr dirty="0" err="1">
                <a:solidFill>
                  <a:schemeClr val="bg1">
                    <a:lumMod val="85000"/>
                  </a:schemeClr>
                </a:solidFill>
                <a:latin typeface="Courier"/>
              </a:rPr>
              <a:t>applyTo</a:t>
            </a:r>
            <a:r>
              <a:rPr b="1" dirty="0">
                <a:solidFill>
                  <a:schemeClr val="bg1">
                    <a:lumMod val="85000"/>
                  </a:schemeClr>
                </a:solidFill>
                <a:latin typeface="Courier"/>
              </a:rPr>
              <a:t>:</a:t>
            </a:r>
            <a:r>
              <a:rPr dirty="0">
                <a:solidFill>
                  <a:schemeClr val="bg1">
                    <a:lumMod val="85000"/>
                  </a:schemeClr>
                </a:solidFill>
                <a:latin typeface="Courier"/>
              </a:rPr>
              <a:t> "Slides/individual-slides/**"</a:t>
            </a:r>
            <a:br>
              <a:rPr dirty="0">
                <a:solidFill>
                  <a:schemeClr val="bg1">
                    <a:lumMod val="85000"/>
                  </a:schemeClr>
                </a:solidFill>
              </a:rPr>
            </a:br>
            <a:r>
              <a:rPr i="1" dirty="0">
                <a:solidFill>
                  <a:schemeClr val="bg1">
                    <a:lumMod val="85000"/>
                  </a:schemeClr>
                </a:solidFill>
                <a:latin typeface="Courier"/>
              </a:rPr>
              <a:t># ✅ Specific directory - presentation formatting</a:t>
            </a:r>
            <a:br>
              <a:rPr dirty="0">
                <a:solidFill>
                  <a:schemeClr val="bg1">
                    <a:lumMod val="85000"/>
                  </a:schemeClr>
                </a:solidFill>
              </a:rPr>
            </a:br>
            <a:br>
              <a:rPr dirty="0">
                <a:solidFill>
                  <a:schemeClr val="bg1">
                    <a:lumMod val="85000"/>
                  </a:schemeClr>
                </a:solidFill>
              </a:rPr>
            </a:br>
            <a:r>
              <a:rPr i="1" dirty="0">
                <a:solidFill>
                  <a:schemeClr val="bg1">
                    <a:lumMod val="85000"/>
                  </a:schemeClr>
                </a:solidFill>
                <a:latin typeface="Courier"/>
              </a:rPr>
              <a:t># chatmode-file.instructions.md</a:t>
            </a:r>
            <a:br>
              <a:rPr dirty="0">
                <a:solidFill>
                  <a:schemeClr val="bg1">
                    <a:lumMod val="85000"/>
                  </a:schemeClr>
                </a:solidFill>
              </a:rPr>
            </a:br>
            <a:r>
              <a:rPr dirty="0" err="1">
                <a:solidFill>
                  <a:schemeClr val="bg1">
                    <a:lumMod val="85000"/>
                  </a:schemeClr>
                </a:solidFill>
                <a:latin typeface="Courier"/>
              </a:rPr>
              <a:t>applyTo</a:t>
            </a:r>
            <a:r>
              <a:rPr b="1" dirty="0">
                <a:solidFill>
                  <a:schemeClr val="bg1">
                    <a:lumMod val="85000"/>
                  </a:schemeClr>
                </a:solidFill>
                <a:latin typeface="Courier"/>
              </a:rPr>
              <a:t>:</a:t>
            </a:r>
            <a:r>
              <a:rPr dirty="0">
                <a:solidFill>
                  <a:schemeClr val="bg1">
                    <a:lumMod val="85000"/>
                  </a:schemeClr>
                </a:solidFill>
                <a:latin typeface="Courier"/>
              </a:rPr>
              <a:t> "**/*.chatmode.md"</a:t>
            </a:r>
            <a:br>
              <a:rPr dirty="0">
                <a:solidFill>
                  <a:schemeClr val="bg1">
                    <a:lumMod val="85000"/>
                  </a:schemeClr>
                </a:solidFill>
              </a:rPr>
            </a:br>
            <a:r>
              <a:rPr i="1" dirty="0">
                <a:solidFill>
                  <a:schemeClr val="bg1">
                    <a:lumMod val="85000"/>
                  </a:schemeClr>
                </a:solidFill>
                <a:latin typeface="Courier"/>
              </a:rPr>
              <a:t># ✅ Specific file type - chat mode creation rules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Key Takeaways</a:t>
            </a:r>
          </a:p>
        </p:txBody>
      </p:sp>
      <p:sp>
        <p:nvSpPr>
          <p:cNvPr id="3" name="Content Placeholder 2"/>
          <p:cNvSpPr>
            <a:spLocks noGrp="1"/>
          </p:cNvSpPr>
          <p:nvPr>
            <p:ph idx="1"/>
          </p:nvPr>
        </p:nvSpPr>
        <p:spPr/>
        <p:txBody>
          <a:bodyPr>
            <a:normAutofit fontScale="92500"/>
          </a:bodyPr>
          <a:lstStyle/>
          <a:p>
            <a:pPr marL="342900" lvl="0" indent="-342900">
              <a:buAutoNum type="arabicPeriod"/>
            </a:pPr>
            <a:r>
              <a:rPr b="1"/>
              <a:t>applyTo field controls automatic inclusion</a:t>
            </a:r>
            <a:r>
              <a:t> via glob patterns</a:t>
            </a:r>
          </a:p>
          <a:p>
            <a:pPr marL="342900" lvl="0" indent="-342900">
              <a:buAutoNum type="arabicPeriod"/>
            </a:pPr>
            <a:r>
              <a:rPr b="1"/>
              <a:t>Prompt files reference but don’t control</a:t>
            </a:r>
            <a:r>
              <a:t> instruction selection</a:t>
            </a:r>
          </a:p>
          <a:p>
            <a:pPr marL="342900" lvl="0" indent="-342900">
              <a:buAutoNum type="arabicPeriod"/>
            </a:pPr>
            <a:r>
              <a:rPr b="1"/>
              <a:t>Chat modes add personas</a:t>
            </a:r>
            <a:r>
              <a:t>, not pattern overrides</a:t>
            </a:r>
          </a:p>
          <a:p>
            <a:pPr marL="342900" lvl="0" indent="-342900">
              <a:buAutoNum type="arabicPeriod"/>
            </a:pPr>
            <a:r>
              <a:rPr b="1"/>
              <a:t>Hierarchy determines context</a:t>
            </a:r>
            <a:r>
              <a:t>: File → Instructions → Persona → Task → Manual</a:t>
            </a:r>
          </a:p>
          <a:p>
            <a:pPr marL="342900" lvl="0" indent="-342900">
              <a:buAutoNum type="arabicPeriod"/>
            </a:pPr>
            <a:r>
              <a:rPr b="1"/>
              <a:t>Be intentional with patterns</a:t>
            </a:r>
            <a:r>
              <a:t> to optimize context and token usage</a:t>
            </a:r>
          </a:p>
          <a:p>
            <a:pPr marL="0" lvl="0" indent="0">
              <a:buNone/>
            </a:pPr>
            <a:r>
              <a:rPr b="1"/>
              <a:t>Remember</a:t>
            </a:r>
            <a:r>
              <a:t>: Specificity is your friend - match patterns to actual use cases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MCP Servers</a:t>
            </a:r>
          </a:p>
        </p:txBody>
      </p:sp>
      <p:sp>
        <p:nvSpPr>
          <p:cNvPr id="3" name="Content Placeholder 2"/>
          <p:cNvSpPr>
            <a:spLocks noGrp="1"/>
          </p:cNvSpPr>
          <p:nvPr>
            <p:ph idx="1"/>
          </p:nvPr>
        </p:nvSpPr>
        <p:spPr/>
        <p:txBody>
          <a:bodyPr/>
          <a:lstStyle/>
          <a:p>
            <a:pPr marL="0" lvl="0" indent="0">
              <a:buNone/>
            </a:pPr>
            <a:r>
              <a:t>Leverage existing MCP servers to supercharge your AI development workflow</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8C2F-FB3C-3B07-D9C1-C8F09594C8EA}"/>
              </a:ext>
            </a:extLst>
          </p:cNvPr>
          <p:cNvSpPr>
            <a:spLocks noGrp="1"/>
          </p:cNvSpPr>
          <p:nvPr>
            <p:ph type="title"/>
          </p:nvPr>
        </p:nvSpPr>
        <p:spPr/>
        <p:txBody>
          <a:bodyPr>
            <a:normAutofit fontScale="90000"/>
          </a:bodyPr>
          <a:lstStyle/>
          <a:p>
            <a:r>
              <a:rPr lang="en-US" dirty="0"/>
              <a:t>What is MCP?</a:t>
            </a:r>
          </a:p>
        </p:txBody>
      </p:sp>
      <p:sp>
        <p:nvSpPr>
          <p:cNvPr id="3" name="Content Placeholder 2"/>
          <p:cNvSpPr>
            <a:spLocks noGrp="1"/>
          </p:cNvSpPr>
          <p:nvPr>
            <p:ph idx="1"/>
          </p:nvPr>
        </p:nvSpPr>
        <p:spPr/>
        <p:txBody>
          <a:bodyPr/>
          <a:lstStyle/>
          <a:p>
            <a:pPr marL="0" lvl="0" indent="0">
              <a:buNone/>
            </a:pPr>
            <a:r>
              <a:rPr b="1" dirty="0"/>
              <a:t>Model Context Protocol (MCP)</a:t>
            </a:r>
            <a:r>
              <a:rPr dirty="0"/>
              <a:t> is a standardized protocol that:</a:t>
            </a:r>
          </a:p>
          <a:p>
            <a:pPr lvl="0"/>
            <a:r>
              <a:rPr dirty="0"/>
              <a:t>Connects Copilot to external data sources via </a:t>
            </a:r>
            <a:r>
              <a:rPr b="1" dirty="0"/>
              <a:t>MCP Servers</a:t>
            </a:r>
          </a:p>
          <a:p>
            <a:pPr lvl="0"/>
            <a:r>
              <a:rPr b="1" dirty="0"/>
              <a:t>Pre-built servers</a:t>
            </a:r>
            <a:r>
              <a:rPr dirty="0"/>
              <a:t> provide ready-to-use capabilities</a:t>
            </a:r>
          </a:p>
          <a:p>
            <a:pPr lvl="0"/>
            <a:r>
              <a:rPr dirty="0"/>
              <a:t>You </a:t>
            </a:r>
            <a:r>
              <a:rPr b="1" dirty="0"/>
              <a:t>configure and consume</a:t>
            </a:r>
            <a:r>
              <a:rPr dirty="0"/>
              <a:t> servers, not build them</a:t>
            </a:r>
          </a:p>
          <a:p>
            <a:pPr lvl="0"/>
            <a:r>
              <a:rPr dirty="0"/>
              <a:t>Community servers available for common tasks</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0F26EE-73AE-D65F-D269-04BA57773B08}"/>
              </a:ext>
            </a:extLst>
          </p:cNvPr>
          <p:cNvSpPr>
            <a:spLocks noGrp="1"/>
          </p:cNvSpPr>
          <p:nvPr>
            <p:ph type="title"/>
          </p:nvPr>
        </p:nvSpPr>
        <p:spPr/>
        <p:txBody>
          <a:bodyPr>
            <a:normAutofit fontScale="90000"/>
          </a:bodyPr>
          <a:lstStyle/>
          <a:p>
            <a:r>
              <a:rPr lang="en-US" dirty="0"/>
              <a:t>MCP Architecture Overview</a:t>
            </a:r>
          </a:p>
        </p:txBody>
      </p:sp>
      <p:sp>
        <p:nvSpPr>
          <p:cNvPr id="3" name="Content Placeholder 2"/>
          <p:cNvSpPr>
            <a:spLocks noGrp="1"/>
          </p:cNvSpPr>
          <p:nvPr>
            <p:ph idx="1"/>
          </p:nvPr>
        </p:nvSpPr>
        <p:spPr/>
        <p:txBody>
          <a:bodyPr>
            <a:normAutofit/>
          </a:bodyPr>
          <a:lstStyle/>
          <a:p>
            <a:pPr marL="0" lvl="0" indent="0">
              <a:buNone/>
            </a:pPr>
            <a:r>
              <a:rPr b="1" dirty="0"/>
              <a:t>Key Components</a:t>
            </a:r>
            <a:r>
              <a:rPr dirty="0"/>
              <a:t>:</a:t>
            </a:r>
          </a:p>
          <a:p>
            <a:pPr lvl="0"/>
            <a:r>
              <a:rPr b="1" dirty="0"/>
              <a:t>Client</a:t>
            </a:r>
            <a:r>
              <a:rPr dirty="0"/>
              <a:t>: VS Code/Copilot (you configure this)</a:t>
            </a:r>
          </a:p>
          <a:p>
            <a:pPr lvl="0"/>
            <a:r>
              <a:rPr b="1" dirty="0"/>
              <a:t>Server</a:t>
            </a:r>
            <a:r>
              <a:rPr dirty="0"/>
              <a:t>: Pre-built tools (you install these)</a:t>
            </a:r>
          </a:p>
          <a:p>
            <a:pPr lvl="0"/>
            <a:r>
              <a:rPr b="1" dirty="0"/>
              <a:t>Resources</a:t>
            </a:r>
            <a:r>
              <a:rPr dirty="0"/>
              <a:t>: Data the server accesses (you configure permissions)</a:t>
            </a:r>
          </a:p>
        </p:txBody>
      </p:sp>
      <p:pic>
        <p:nvPicPr>
          <p:cNvPr id="4" name="Picture 3">
            <a:extLst>
              <a:ext uri="{FF2B5EF4-FFF2-40B4-BE49-F238E27FC236}">
                <a16:creationId xmlns:a16="http://schemas.microsoft.com/office/drawing/2014/main" id="{450E383A-0673-76F0-E6A5-781EC00C780A}"/>
              </a:ext>
            </a:extLst>
          </p:cNvPr>
          <p:cNvPicPr>
            <a:picLocks noChangeAspect="1"/>
          </p:cNvPicPr>
          <p:nvPr/>
        </p:nvPicPr>
        <p:blipFill>
          <a:blip r:embed="rId3"/>
          <a:stretch>
            <a:fillRect/>
          </a:stretch>
        </p:blipFill>
        <p:spPr>
          <a:xfrm>
            <a:off x="699039" y="3396457"/>
            <a:ext cx="6400810" cy="1119056"/>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16AC-3984-7AB6-3835-1FE607048A27}"/>
              </a:ext>
            </a:extLst>
          </p:cNvPr>
          <p:cNvSpPr>
            <a:spLocks noGrp="1"/>
          </p:cNvSpPr>
          <p:nvPr>
            <p:ph type="title"/>
          </p:nvPr>
        </p:nvSpPr>
        <p:spPr/>
        <p:txBody>
          <a:bodyPr>
            <a:normAutofit fontScale="90000"/>
          </a:bodyPr>
          <a:lstStyle/>
          <a:p>
            <a:r>
              <a:rPr lang="en-US" dirty="0"/>
              <a:t>Copilot + MCP Integration</a:t>
            </a:r>
          </a:p>
        </p:txBody>
      </p:sp>
      <p:sp>
        <p:nvSpPr>
          <p:cNvPr id="3" name="Content Placeholder 2"/>
          <p:cNvSpPr>
            <a:spLocks noGrp="1"/>
          </p:cNvSpPr>
          <p:nvPr>
            <p:ph idx="1"/>
          </p:nvPr>
        </p:nvSpPr>
        <p:spPr/>
        <p:txBody>
          <a:bodyPr>
            <a:normAutofit/>
          </a:bodyPr>
          <a:lstStyle/>
          <a:p>
            <a:pPr marL="0" lvl="0" indent="0">
              <a:buNone/>
            </a:pPr>
            <a:r>
              <a:rPr b="1" dirty="0"/>
              <a:t>Enhanced Capabilities</a:t>
            </a:r>
            <a:r>
              <a:rPr dirty="0"/>
              <a:t>:</a:t>
            </a:r>
          </a:p>
          <a:p>
            <a:pPr lvl="0"/>
            <a:r>
              <a:rPr b="1" dirty="0"/>
              <a:t>Context-Aware Completions</a:t>
            </a:r>
            <a:r>
              <a:rPr dirty="0"/>
              <a:t>: Access to project-specific context</a:t>
            </a:r>
          </a:p>
          <a:p>
            <a:pPr lvl="0"/>
            <a:r>
              <a:rPr b="1" dirty="0"/>
              <a:t>Tool Use</a:t>
            </a:r>
            <a:r>
              <a:rPr dirty="0"/>
              <a:t>: Copilot can invoke tools via MCP</a:t>
            </a:r>
          </a:p>
          <a:p>
            <a:pPr lvl="0"/>
            <a:r>
              <a:rPr b="1" dirty="0"/>
              <a:t>Custom Instructions</a:t>
            </a:r>
            <a:r>
              <a:rPr dirty="0"/>
              <a:t>: Per-project guidance</a:t>
            </a:r>
          </a:p>
          <a:p>
            <a:pPr lvl="0"/>
            <a:r>
              <a:rPr b="1" dirty="0"/>
              <a:t>Security Boundaries</a:t>
            </a:r>
            <a:r>
              <a:rPr dirty="0"/>
              <a:t>: Controlled access to resources</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342A2-D102-298F-0187-D68FD08A85B9}"/>
              </a:ext>
            </a:extLst>
          </p:cNvPr>
          <p:cNvSpPr>
            <a:spLocks noGrp="1"/>
          </p:cNvSpPr>
          <p:nvPr>
            <p:ph type="title"/>
          </p:nvPr>
        </p:nvSpPr>
        <p:spPr/>
        <p:txBody>
          <a:bodyPr>
            <a:normAutofit fontScale="90000"/>
          </a:bodyPr>
          <a:lstStyle/>
          <a:p>
            <a:r>
              <a:rPr lang="en-US" dirty="0"/>
              <a:t>Popular MCP Servers to Use</a:t>
            </a:r>
          </a:p>
        </p:txBody>
      </p:sp>
      <p:sp>
        <p:nvSpPr>
          <p:cNvPr id="3" name="Content Placeholder 2"/>
          <p:cNvSpPr>
            <a:spLocks noGrp="1"/>
          </p:cNvSpPr>
          <p:nvPr>
            <p:ph idx="1"/>
          </p:nvPr>
        </p:nvSpPr>
        <p:spPr/>
        <p:txBody>
          <a:bodyPr>
            <a:normAutofit/>
          </a:bodyPr>
          <a:lstStyle/>
          <a:p>
            <a:pPr marL="0" lvl="0" indent="0">
              <a:spcBef>
                <a:spcPts val="3000"/>
              </a:spcBef>
              <a:buNone/>
            </a:pPr>
            <a:r>
              <a:rPr b="1" dirty="0"/>
              <a:t>Popular MCP Servers to Use</a:t>
            </a:r>
          </a:p>
          <a:p>
            <a:pPr marL="0" lvl="0" indent="0">
              <a:buNone/>
            </a:pPr>
            <a:r>
              <a:rPr b="1" dirty="0"/>
              <a:t>Ready-to-Use Servers</a:t>
            </a:r>
            <a:r>
              <a:rPr dirty="0"/>
              <a:t>:</a:t>
            </a:r>
          </a:p>
          <a:p>
            <a:pPr lvl="0"/>
            <a:r>
              <a:rPr b="1" dirty="0"/>
              <a:t>GitHub</a:t>
            </a:r>
            <a:r>
              <a:rPr dirty="0"/>
              <a:t>: Access repos, issues, PRs for context</a:t>
            </a:r>
          </a:p>
          <a:p>
            <a:pPr lvl="0"/>
            <a:r>
              <a:rPr b="1" dirty="0"/>
              <a:t>Databases</a:t>
            </a:r>
            <a:r>
              <a:rPr dirty="0"/>
              <a:t>: Query schemas and data safely</a:t>
            </a:r>
          </a:p>
          <a:p>
            <a:pPr lvl="0"/>
            <a:r>
              <a:rPr b="1" dirty="0"/>
              <a:t>Filesystem</a:t>
            </a:r>
            <a:r>
              <a:rPr dirty="0"/>
              <a:t>: Give Copilot controlled file access</a:t>
            </a:r>
          </a:p>
          <a:p>
            <a:pPr lvl="0"/>
            <a:r>
              <a:rPr b="1" dirty="0"/>
              <a:t>Web/APIs</a:t>
            </a:r>
            <a:r>
              <a:rPr dirty="0"/>
              <a:t>: Integrate with REST and </a:t>
            </a:r>
            <a:r>
              <a:rPr dirty="0" err="1"/>
              <a:t>GraphQL</a:t>
            </a:r>
            <a:r>
              <a:rPr dirty="0"/>
              <a:t> services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1B5D-2007-D629-AF86-AE9D7ECC5DDE}"/>
              </a:ext>
            </a:extLst>
          </p:cNvPr>
          <p:cNvSpPr>
            <a:spLocks noGrp="1"/>
          </p:cNvSpPr>
          <p:nvPr>
            <p:ph type="title"/>
          </p:nvPr>
        </p:nvSpPr>
        <p:spPr/>
        <p:txBody>
          <a:bodyPr>
            <a:normAutofit fontScale="90000"/>
          </a:bodyPr>
          <a:lstStyle/>
          <a:p>
            <a:r>
              <a:rPr lang="en-US" dirty="0"/>
              <a:t>Finding MCP Servers</a:t>
            </a:r>
          </a:p>
        </p:txBody>
      </p:sp>
      <p:sp>
        <p:nvSpPr>
          <p:cNvPr id="3" name="Content Placeholder 2">
            <a:extLst>
              <a:ext uri="{FF2B5EF4-FFF2-40B4-BE49-F238E27FC236}">
                <a16:creationId xmlns:a16="http://schemas.microsoft.com/office/drawing/2014/main" id="{490ED0CD-40FC-8A98-B701-783534AFDE9B}"/>
              </a:ext>
            </a:extLst>
          </p:cNvPr>
          <p:cNvSpPr>
            <a:spLocks noGrp="1"/>
          </p:cNvSpPr>
          <p:nvPr>
            <p:ph idx="1"/>
          </p:nvPr>
        </p:nvSpPr>
        <p:spPr/>
        <p:txBody>
          <a:bodyPr/>
          <a:lstStyle/>
          <a:p>
            <a:r>
              <a:rPr lang="en-US" dirty="0"/>
              <a:t>Search for MCP in VS Code Extensions</a:t>
            </a:r>
          </a:p>
          <a:p>
            <a:r>
              <a:rPr lang="en-US" dirty="0"/>
              <a:t>Registry: https://registry.modelcontextprotocol.io/</a:t>
            </a:r>
          </a:p>
        </p:txBody>
      </p:sp>
    </p:spTree>
    <p:extLst>
      <p:ext uri="{BB962C8B-B14F-4D97-AF65-F5344CB8AC3E}">
        <p14:creationId xmlns:p14="http://schemas.microsoft.com/office/powerpoint/2010/main" val="14640256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Copilot Looks For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16114512"/>
              </p:ext>
            </p:extLst>
          </p:nvPr>
        </p:nvGraphicFramePr>
        <p:xfrm>
          <a:off x="457200" y="1193800"/>
          <a:ext cx="8242300" cy="3223260"/>
        </p:xfrm>
        <a:graphic>
          <a:graphicData uri="http://schemas.openxmlformats.org/drawingml/2006/table">
            <a:tbl>
              <a:tblPr firstRow="1" bandRow="1">
                <a:tableStyleId>{FABFCF23-3B69-468F-B69F-88F6DE6A72F2}</a:tableStyleId>
              </a:tblPr>
              <a:tblGrid>
                <a:gridCol w="2171700">
                  <a:extLst>
                    <a:ext uri="{9D8B030D-6E8A-4147-A177-3AD203B41FA5}">
                      <a16:colId xmlns:a16="http://schemas.microsoft.com/office/drawing/2014/main" val="20000"/>
                    </a:ext>
                  </a:extLst>
                </a:gridCol>
                <a:gridCol w="2603500">
                  <a:extLst>
                    <a:ext uri="{9D8B030D-6E8A-4147-A177-3AD203B41FA5}">
                      <a16:colId xmlns:a16="http://schemas.microsoft.com/office/drawing/2014/main" val="20001"/>
                    </a:ext>
                  </a:extLst>
                </a:gridCol>
                <a:gridCol w="24511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tblGrid>
              <a:tr h="0">
                <a:tc>
                  <a:txBody>
                    <a:bodyPr/>
                    <a:lstStyle/>
                    <a:p>
                      <a:pPr marL="0" lvl="0" indent="0">
                        <a:buNone/>
                      </a:pPr>
                      <a:r>
                        <a:t>Artifact Type</a:t>
                      </a:r>
                    </a:p>
                  </a:txBody>
                  <a:tcPr/>
                </a:tc>
                <a:tc>
                  <a:txBody>
                    <a:bodyPr/>
                    <a:lstStyle/>
                    <a:p>
                      <a:pPr marL="0" lvl="0" indent="0">
                        <a:buNone/>
                      </a:pPr>
                      <a:r>
                        <a:rPr dirty="0"/>
                        <a:t>Required Location</a:t>
                      </a:r>
                    </a:p>
                  </a:txBody>
                  <a:tcPr/>
                </a:tc>
                <a:tc>
                  <a:txBody>
                    <a:bodyPr/>
                    <a:lstStyle/>
                    <a:p>
                      <a:pPr marL="0" lvl="0" indent="0">
                        <a:buNone/>
                      </a:pPr>
                      <a:r>
                        <a:t>Required Format</a:t>
                      </a:r>
                    </a:p>
                  </a:txBody>
                  <a:tcPr/>
                </a:tc>
                <a:tc>
                  <a:txBody>
                    <a:bodyPr/>
                    <a:lstStyle/>
                    <a:p>
                      <a:pPr marL="0" lvl="0" indent="0">
                        <a:buNone/>
                      </a:pPr>
                      <a:r>
                        <a:t>Notes</a:t>
                      </a:r>
                    </a:p>
                  </a:txBody>
                  <a:tcPr/>
                </a:tc>
                <a:extLst>
                  <a:ext uri="{0D108BD9-81ED-4DB2-BD59-A6C34878D82A}">
                    <a16:rowId xmlns:a16="http://schemas.microsoft.com/office/drawing/2014/main" val="10000"/>
                  </a:ext>
                </a:extLst>
              </a:tr>
              <a:tr h="0">
                <a:tc>
                  <a:txBody>
                    <a:bodyPr/>
                    <a:lstStyle/>
                    <a:p>
                      <a:pPr marL="0" lvl="0" indent="0">
                        <a:buNone/>
                      </a:pPr>
                      <a:r>
                        <a:t>Org guardrails</a:t>
                      </a:r>
                    </a:p>
                  </a:txBody>
                  <a:tcPr/>
                </a:tc>
                <a:tc>
                  <a:txBody>
                    <a:bodyPr/>
                    <a:lstStyle/>
                    <a:p>
                      <a:pPr marL="0" lvl="0" indent="0">
                        <a:buNone/>
                      </a:pPr>
                      <a:r>
                        <a:t>Org settings</a:t>
                      </a:r>
                    </a:p>
                  </a:txBody>
                  <a:tcPr/>
                </a:tc>
                <a:tc>
                  <a:txBody>
                    <a:bodyPr/>
                    <a:lstStyle/>
                    <a:p>
                      <a:pPr marL="0" lvl="0" indent="0">
                        <a:buNone/>
                      </a:pPr>
                      <a:r>
                        <a:t>UI-managed</a:t>
                      </a:r>
                    </a:p>
                  </a:txBody>
                  <a:tcPr/>
                </a:tc>
                <a:tc>
                  <a:txBody>
                    <a:bodyPr/>
                    <a:lstStyle/>
                    <a:p>
                      <a:pPr marL="0" lvl="0" indent="0">
                        <a:buNone/>
                      </a:pPr>
                      <a:r>
                        <a:t>Always included</a:t>
                      </a:r>
                    </a:p>
                  </a:txBody>
                  <a:tcPr/>
                </a:tc>
                <a:extLst>
                  <a:ext uri="{0D108BD9-81ED-4DB2-BD59-A6C34878D82A}">
                    <a16:rowId xmlns:a16="http://schemas.microsoft.com/office/drawing/2014/main" val="10001"/>
                  </a:ext>
                </a:extLst>
              </a:tr>
              <a:tr h="0">
                <a:tc>
                  <a:txBody>
                    <a:bodyPr/>
                    <a:lstStyle/>
                    <a:p>
                      <a:pPr marL="0" lvl="0" indent="0">
                        <a:buNone/>
                      </a:pPr>
                      <a:r>
                        <a:t>Repo guardrails</a:t>
                      </a:r>
                    </a:p>
                  </a:txBody>
                  <a:tcPr/>
                </a:tc>
                <a:tc>
                  <a:txBody>
                    <a:bodyPr/>
                    <a:lstStyle/>
                    <a:p>
                      <a:pPr marL="0" lvl="0" indent="0">
                        <a:buNone/>
                      </a:pPr>
                      <a:r>
                        <a:t>.github/instructions/</a:t>
                      </a:r>
                      <a:endParaRPr>
                        <a:latin typeface="Courier"/>
                      </a:endParaRPr>
                    </a:p>
                  </a:txBody>
                  <a:tcPr/>
                </a:tc>
                <a:tc>
                  <a:txBody>
                    <a:bodyPr/>
                    <a:lstStyle/>
                    <a:p>
                      <a:pPr marL="0" lvl="0" indent="0">
                        <a:buNone/>
                      </a:pPr>
                      <a:r>
                        <a:t>.md</a:t>
                      </a:r>
                      <a:endParaRPr>
                        <a:latin typeface="Courier"/>
                      </a:endParaRPr>
                    </a:p>
                  </a:txBody>
                  <a:tcPr/>
                </a:tc>
                <a:tc>
                  <a:txBody>
                    <a:bodyPr/>
                    <a:lstStyle/>
                    <a:p>
                      <a:pPr marL="0" lvl="0" indent="0">
                        <a:buNone/>
                      </a:pPr>
                      <a:r>
                        <a:t>Always included</a:t>
                      </a:r>
                    </a:p>
                  </a:txBody>
                  <a:tcPr/>
                </a:tc>
                <a:extLst>
                  <a:ext uri="{0D108BD9-81ED-4DB2-BD59-A6C34878D82A}">
                    <a16:rowId xmlns:a16="http://schemas.microsoft.com/office/drawing/2014/main" val="10002"/>
                  </a:ext>
                </a:extLst>
              </a:tr>
              <a:tr h="0">
                <a:tc>
                  <a:txBody>
                    <a:bodyPr/>
                    <a:lstStyle/>
                    <a:p>
                      <a:pPr marL="0" lvl="0" indent="0">
                        <a:buNone/>
                      </a:pPr>
                      <a:r>
                        <a:t>Path-scoped guardrails</a:t>
                      </a:r>
                    </a:p>
                  </a:txBody>
                  <a:tcPr/>
                </a:tc>
                <a:tc>
                  <a:txBody>
                    <a:bodyPr/>
                    <a:lstStyle/>
                    <a:p>
                      <a:pPr marL="0" lvl="0" indent="0">
                        <a:buNone/>
                      </a:pPr>
                      <a:r>
                        <a:t>Any folder</a:t>
                      </a:r>
                    </a:p>
                  </a:txBody>
                  <a:tcPr/>
                </a:tc>
                <a:tc>
                  <a:txBody>
                    <a:bodyPr/>
                    <a:lstStyle/>
                    <a:p>
                      <a:pPr marL="0" lvl="0" indent="0">
                        <a:buNone/>
                      </a:pPr>
                      <a:r>
                        <a:t>copilot-instructions.md</a:t>
                      </a:r>
                      <a:endParaRPr>
                        <a:latin typeface="Courier"/>
                      </a:endParaRPr>
                    </a:p>
                  </a:txBody>
                  <a:tcPr/>
                </a:tc>
                <a:tc>
                  <a:txBody>
                    <a:bodyPr/>
                    <a:lstStyle/>
                    <a:p>
                      <a:pPr marL="0" lvl="0" indent="0">
                        <a:buNone/>
                      </a:pPr>
                      <a:r>
                        <a:t>Applies to subtree</a:t>
                      </a:r>
                    </a:p>
                  </a:txBody>
                  <a:tcPr/>
                </a:tc>
                <a:extLst>
                  <a:ext uri="{0D108BD9-81ED-4DB2-BD59-A6C34878D82A}">
                    <a16:rowId xmlns:a16="http://schemas.microsoft.com/office/drawing/2014/main" val="10003"/>
                  </a:ext>
                </a:extLst>
              </a:tr>
              <a:tr h="0">
                <a:tc>
                  <a:txBody>
                    <a:bodyPr/>
                    <a:lstStyle/>
                    <a:p>
                      <a:pPr marL="0" lvl="0" indent="0">
                        <a:buNone/>
                      </a:pPr>
                      <a:r>
                        <a:rPr b="1"/>
                        <a:t>Agents (formerly chat modes)</a:t>
                      </a:r>
                    </a:p>
                  </a:txBody>
                  <a:tcPr/>
                </a:tc>
                <a:tc>
                  <a:txBody>
                    <a:bodyPr/>
                    <a:lstStyle/>
                    <a:p>
                      <a:pPr marL="0" lvl="0" indent="0">
                        <a:buNone/>
                      </a:pPr>
                      <a:r>
                        <a:t>.github/copilot/chat_modes/</a:t>
                      </a:r>
                      <a:endParaRPr>
                        <a:latin typeface="Courier"/>
                      </a:endParaRPr>
                    </a:p>
                  </a:txBody>
                  <a:tcPr/>
                </a:tc>
                <a:tc>
                  <a:txBody>
                    <a:bodyPr/>
                    <a:lstStyle/>
                    <a:p>
                      <a:pPr marL="0" lvl="0" indent="0">
                        <a:buNone/>
                      </a:pPr>
                      <a:r>
                        <a:t>.json or .yaml</a:t>
                      </a:r>
                      <a:endParaRPr>
                        <a:latin typeface="Courier"/>
                      </a:endParaRPr>
                    </a:p>
                  </a:txBody>
                  <a:tcPr/>
                </a:tc>
                <a:tc>
                  <a:txBody>
                    <a:bodyPr/>
                    <a:lstStyle/>
                    <a:p>
                      <a:pPr marL="0" lvl="0" indent="0">
                        <a:buNone/>
                      </a:pPr>
                      <a:r>
                        <a:t>Folder name has NOT changed</a:t>
                      </a:r>
                    </a:p>
                  </a:txBody>
                  <a:tcPr/>
                </a:tc>
                <a:extLst>
                  <a:ext uri="{0D108BD9-81ED-4DB2-BD59-A6C34878D82A}">
                    <a16:rowId xmlns:a16="http://schemas.microsoft.com/office/drawing/2014/main" val="10004"/>
                  </a:ext>
                </a:extLst>
              </a:tr>
              <a:tr h="0">
                <a:tc>
                  <a:txBody>
                    <a:bodyPr/>
                    <a:lstStyle/>
                    <a:p>
                      <a:pPr marL="0" lvl="0" indent="0">
                        <a:buNone/>
                      </a:pPr>
                      <a:r>
                        <a:t>Promptfiles</a:t>
                      </a:r>
                    </a:p>
                  </a:txBody>
                  <a:tcPr/>
                </a:tc>
                <a:tc>
                  <a:txBody>
                    <a:bodyPr/>
                    <a:lstStyle/>
                    <a:p>
                      <a:pPr marL="0" lvl="0" indent="0">
                        <a:buNone/>
                      </a:pPr>
                      <a:r>
                        <a:t>.github/copilot/promptfiles/</a:t>
                      </a:r>
                      <a:endParaRPr>
                        <a:latin typeface="Courier"/>
                      </a:endParaRPr>
                    </a:p>
                  </a:txBody>
                  <a:tcPr/>
                </a:tc>
                <a:tc>
                  <a:txBody>
                    <a:bodyPr/>
                    <a:lstStyle/>
                    <a:p>
                      <a:pPr marL="0" lvl="0" indent="0">
                        <a:buNone/>
                      </a:pPr>
                      <a:r>
                        <a:t>.md</a:t>
                      </a:r>
                      <a:endParaRPr>
                        <a:latin typeface="Courier"/>
                      </a:endParaRPr>
                    </a:p>
                  </a:txBody>
                  <a:tcPr/>
                </a:tc>
                <a:tc>
                  <a:txBody>
                    <a:bodyPr/>
                    <a:lstStyle/>
                    <a:p>
                      <a:pPr marL="0" lvl="0" indent="0">
                        <a:buNone/>
                      </a:pPr>
                      <a:r>
                        <a:rPr dirty="0"/>
                        <a:t>Only when invoked</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John Mi</a:t>
            </a:r>
            <a:r>
              <a:rPr lang="en-US" dirty="0"/>
              <a:t>cha</a:t>
            </a:r>
            <a:r>
              <a:rPr dirty="0"/>
              <a:t>el Miller</a:t>
            </a:r>
          </a:p>
        </p:txBody>
      </p:sp>
      <p:sp>
        <p:nvSpPr>
          <p:cNvPr id="3" name="Content Placeholder 2"/>
          <p:cNvSpPr>
            <a:spLocks noGrp="1"/>
          </p:cNvSpPr>
          <p:nvPr>
            <p:ph idx="1"/>
          </p:nvPr>
        </p:nvSpPr>
        <p:spPr/>
        <p:txBody>
          <a:bodyPr/>
          <a:lstStyle/>
          <a:p>
            <a:pPr marL="0" lvl="0" indent="0">
              <a:buNone/>
            </a:pPr>
            <a:r>
              <a:t>Senior Software Engineer at Code Staffing</a:t>
            </a:r>
          </a:p>
          <a:p>
            <a:pPr marL="0" lvl="0" indent="0">
              <a:buNone/>
            </a:pPr>
            <a:r>
              <a:t>Played roles of developer, architect, devops engineer, platform engineer, test architect, release manager</a:t>
            </a:r>
          </a:p>
          <a:p>
            <a:pPr marL="0" lvl="0" indent="0">
              <a:buNone/>
            </a:pPr>
            <a:r>
              <a:t>AI/ML Enthusiast and advocate for Effectively using AI to write code</a:t>
            </a:r>
          </a:p>
          <a:p>
            <a:pPr lvl="0"/>
            <a:r>
              <a:t>LinkedIn: </a:t>
            </a:r>
            <a:r>
              <a:rPr>
                <a:latin typeface="Courier"/>
              </a:rPr>
              <a:t>www.linkedin.com/in/johnmichaelmiller</a:t>
            </a:r>
          </a:p>
          <a:p>
            <a:pPr lvl="0"/>
            <a:r>
              <a:t>Email: </a:t>
            </a:r>
            <a:r>
              <a:rPr>
                <a:latin typeface="Courier"/>
              </a:rPr>
              <a:t>john.miller@codestaffing.com</a:t>
            </a:r>
          </a:p>
          <a:p>
            <a:pPr lvl="0"/>
            <a:r>
              <a:t>Blog: </a:t>
            </a:r>
            <a:r>
              <a:rPr>
                <a:latin typeface="Courier"/>
              </a:rPr>
              <a:t>https://codemag.com/blog/AIPractitioner</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C3CA-D0E2-1A00-60C9-5442B1BDAB62}"/>
              </a:ext>
            </a:extLst>
          </p:cNvPr>
          <p:cNvSpPr>
            <a:spLocks noGrp="1"/>
          </p:cNvSpPr>
          <p:nvPr>
            <p:ph type="title"/>
          </p:nvPr>
        </p:nvSpPr>
        <p:spPr/>
        <p:txBody>
          <a:bodyPr>
            <a:normAutofit fontScale="90000"/>
          </a:bodyPr>
          <a:lstStyle/>
          <a:p>
            <a:r>
              <a:rPr lang="en-US" dirty="0"/>
              <a:t>Order of Precedence</a:t>
            </a:r>
          </a:p>
        </p:txBody>
      </p:sp>
      <p:sp>
        <p:nvSpPr>
          <p:cNvPr id="3" name="Content Placeholder 2">
            <a:extLst>
              <a:ext uri="{FF2B5EF4-FFF2-40B4-BE49-F238E27FC236}">
                <a16:creationId xmlns:a16="http://schemas.microsoft.com/office/drawing/2014/main" id="{9C39E8AD-C257-47C7-5A5B-58C1F6C9F8B1}"/>
              </a:ext>
            </a:extLst>
          </p:cNvPr>
          <p:cNvSpPr>
            <a:spLocks noGrp="1"/>
          </p:cNvSpPr>
          <p:nvPr>
            <p:ph idx="1"/>
          </p:nvPr>
        </p:nvSpPr>
        <p:spPr/>
        <p:txBody>
          <a:bodyPr/>
          <a:lstStyle/>
          <a:p>
            <a:r>
              <a:rPr lang="en-US" b="1" dirty="0"/>
              <a:t>Organization‑level instruction files</a:t>
            </a:r>
            <a:endParaRPr lang="en-US" dirty="0"/>
          </a:p>
          <a:p>
            <a:r>
              <a:rPr lang="en-US" b="1" dirty="0"/>
              <a:t>Chat mode file</a:t>
            </a:r>
            <a:endParaRPr lang="en-US" dirty="0"/>
          </a:p>
          <a:p>
            <a:r>
              <a:rPr lang="en-US" b="1" dirty="0"/>
              <a:t>Repository‑level instruction files</a:t>
            </a:r>
            <a:endParaRPr lang="en-US" dirty="0"/>
          </a:p>
          <a:p>
            <a:r>
              <a:rPr lang="en-US" b="1" dirty="0"/>
              <a:t>Workspace‑level instruction files</a:t>
            </a:r>
            <a:endParaRPr lang="en-US" dirty="0"/>
          </a:p>
          <a:p>
            <a:r>
              <a:rPr lang="en-US" b="1" dirty="0"/>
              <a:t>Prompt file</a:t>
            </a:r>
            <a:r>
              <a:rPr lang="en-US" dirty="0"/>
              <a:t> (only when invoked)</a:t>
            </a:r>
          </a:p>
          <a:p>
            <a:r>
              <a:rPr lang="en-US" b="1" dirty="0"/>
              <a:t>User message</a:t>
            </a:r>
            <a:endParaRPr lang="en-US" dirty="0"/>
          </a:p>
          <a:p>
            <a:endParaRPr lang="en-US" dirty="0"/>
          </a:p>
        </p:txBody>
      </p:sp>
    </p:spTree>
    <p:extLst>
      <p:ext uri="{BB962C8B-B14F-4D97-AF65-F5344CB8AC3E}">
        <p14:creationId xmlns:p14="http://schemas.microsoft.com/office/powerpoint/2010/main" val="9871420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Are Custom Agents?</a:t>
            </a:r>
          </a:p>
        </p:txBody>
      </p:sp>
      <p:sp>
        <p:nvSpPr>
          <p:cNvPr id="3" name="Content Placeholder 2"/>
          <p:cNvSpPr>
            <a:spLocks noGrp="1"/>
          </p:cNvSpPr>
          <p:nvPr>
            <p:ph idx="1"/>
          </p:nvPr>
        </p:nvSpPr>
        <p:spPr/>
        <p:txBody>
          <a:bodyPr/>
          <a:lstStyle/>
          <a:p>
            <a:pPr marL="0" lvl="0" indent="0">
              <a:buNone/>
            </a:pPr>
            <a:r>
              <a:t>Custom agents are specialized AI assistants with:</a:t>
            </a:r>
          </a:p>
          <a:p>
            <a:pPr lvl="0"/>
            <a:r>
              <a:rPr b="1"/>
              <a:t>Tailored expertise</a:t>
            </a:r>
            <a:r>
              <a:t> for specific development tasks</a:t>
            </a:r>
          </a:p>
          <a:p>
            <a:pPr lvl="0"/>
            <a:r>
              <a:rPr b="1"/>
              <a:t>Configurable tools</a:t>
            </a:r>
            <a:r>
              <a:t> and capabilities</a:t>
            </a:r>
          </a:p>
          <a:p>
            <a:pPr lvl="0"/>
            <a:r>
              <a:rPr b="1"/>
              <a:t>Custom instructions</a:t>
            </a:r>
            <a:r>
              <a:t> defining behavior</a:t>
            </a:r>
          </a:p>
          <a:p>
            <a:pPr lvl="0"/>
            <a:r>
              <a:rPr b="1"/>
              <a:t>Reusable profiles</a:t>
            </a:r>
            <a:r>
              <a:t> across projects</a:t>
            </a:r>
          </a:p>
          <a:p>
            <a:pPr lvl="0"/>
            <a:r>
              <a:rPr b="1"/>
              <a:t>Available in multiple environments</a:t>
            </a:r>
            <a:r>
              <a:t> (GitHub.com, VS Code, JetBrains, Eclipse, Xcode)</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Where to Create Custom Agents</a:t>
            </a:r>
          </a:p>
        </p:txBody>
      </p:sp>
      <p:sp>
        <p:nvSpPr>
          <p:cNvPr id="3" name="Content Placeholder 2"/>
          <p:cNvSpPr>
            <a:spLocks noGrp="1"/>
          </p:cNvSpPr>
          <p:nvPr>
            <p:ph idx="1"/>
          </p:nvPr>
        </p:nvSpPr>
        <p:spPr/>
        <p:txBody>
          <a:bodyPr>
            <a:normAutofit fontScale="85000" lnSpcReduction="20000"/>
          </a:bodyPr>
          <a:lstStyle/>
          <a:p>
            <a:pPr marL="0" lvl="0" indent="0">
              <a:spcBef>
                <a:spcPts val="3000"/>
              </a:spcBef>
              <a:buNone/>
            </a:pPr>
            <a:r>
              <a:rPr b="1"/>
              <a:t>GitHub.com</a:t>
            </a:r>
          </a:p>
          <a:p>
            <a:pPr lvl="0"/>
            <a:r>
              <a:t>Navigate to </a:t>
            </a:r>
            <a:r>
              <a:rPr>
                <a:hlinkClick r:id="rId3"/>
              </a:rPr>
              <a:t>github.com/copilot/agents</a:t>
            </a:r>
          </a:p>
          <a:p>
            <a:pPr lvl="0"/>
            <a:r>
              <a:t>Available at repository, organization, or enterprise level</a:t>
            </a:r>
          </a:p>
          <a:p>
            <a:pPr lvl="0"/>
            <a:r>
              <a:t>Template-based creation process</a:t>
            </a:r>
          </a:p>
          <a:p>
            <a:pPr marL="0" lvl="0" indent="0">
              <a:spcBef>
                <a:spcPts val="3000"/>
              </a:spcBef>
              <a:buNone/>
            </a:pPr>
            <a:r>
              <a:rPr b="1"/>
              <a:t>IDEs</a:t>
            </a:r>
          </a:p>
          <a:p>
            <a:pPr lvl="0"/>
            <a:r>
              <a:rPr b="1"/>
              <a:t>VS Code</a:t>
            </a:r>
            <a:r>
              <a:t>: Configure Custom Agents menu</a:t>
            </a:r>
          </a:p>
          <a:p>
            <a:pPr lvl="0"/>
            <a:r>
              <a:rPr b="1"/>
              <a:t>JetBrains</a:t>
            </a:r>
            <a:r>
              <a:t>: Configure Agents settings</a:t>
            </a:r>
          </a:p>
          <a:p>
            <a:pPr lvl="0"/>
            <a:r>
              <a:rPr b="1"/>
              <a:t>Eclipse</a:t>
            </a:r>
            <a:r>
              <a:t>: Add custom agents dialog</a:t>
            </a:r>
          </a:p>
          <a:p>
            <a:pPr lvl="0"/>
            <a:r>
              <a:rPr b="1"/>
              <a:t>Xcode</a:t>
            </a:r>
            <a:r>
              <a:t>: Create agent from dropdown</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Creating on GitHub: Step-by-Step</a:t>
            </a:r>
          </a:p>
        </p:txBody>
      </p:sp>
      <p:sp>
        <p:nvSpPr>
          <p:cNvPr id="3" name="Content Placeholder 2"/>
          <p:cNvSpPr>
            <a:spLocks noGrp="1"/>
          </p:cNvSpPr>
          <p:nvPr>
            <p:ph idx="1"/>
          </p:nvPr>
        </p:nvSpPr>
        <p:spPr/>
        <p:txBody>
          <a:bodyPr>
            <a:normAutofit fontScale="92500" lnSpcReduction="10000"/>
          </a:bodyPr>
          <a:lstStyle/>
          <a:p>
            <a:pPr marL="342900" lvl="0" indent="-342900">
              <a:buAutoNum type="arabicPeriod"/>
            </a:pPr>
            <a:r>
              <a:t>Go to </a:t>
            </a:r>
            <a:r>
              <a:rPr>
                <a:latin typeface="Courier"/>
              </a:rPr>
              <a:t>github.com/copilot/agents</a:t>
            </a:r>
          </a:p>
          <a:p>
            <a:pPr marL="342900" lvl="0" indent="-342900">
              <a:buAutoNum type="arabicPeriod"/>
            </a:pPr>
            <a:r>
              <a:t>Select repository (or </a:t>
            </a:r>
            <a:r>
              <a:rPr>
                <a:latin typeface="Courier"/>
              </a:rPr>
              <a:t>.github-private</a:t>
            </a:r>
            <a:r>
              <a:t> for org/enterprise)</a:t>
            </a:r>
          </a:p>
          <a:p>
            <a:pPr marL="342900" lvl="0" indent="-342900">
              <a:buAutoNum type="arabicPeriod"/>
            </a:pPr>
            <a:r>
              <a:t>Click Copilot icon → </a:t>
            </a:r>
            <a:r>
              <a:rPr b="1"/>
              <a:t>Create an agent</a:t>
            </a:r>
          </a:p>
          <a:p>
            <a:pPr marL="342900" lvl="0" indent="-342900">
              <a:buAutoNum type="arabicPeriod"/>
            </a:pPr>
            <a:r>
              <a:t>Creates template: </a:t>
            </a:r>
            <a:r>
              <a:rPr>
                <a:latin typeface="Courier"/>
              </a:rPr>
              <a:t>my-agent.agent.md</a:t>
            </a:r>
            <a:r>
              <a:t> in </a:t>
            </a:r>
            <a:r>
              <a:rPr>
                <a:latin typeface="Courier"/>
              </a:rPr>
              <a:t>.github/agents/</a:t>
            </a:r>
          </a:p>
          <a:p>
            <a:pPr marL="342900" lvl="0" indent="-342900">
              <a:buAutoNum type="arabicPeriod"/>
            </a:pPr>
            <a:r>
              <a:t>Rename file with descriptive name (e.g., </a:t>
            </a:r>
            <a:r>
              <a:rPr>
                <a:latin typeface="Courier"/>
              </a:rPr>
              <a:t>test-specialist.agent.md</a:t>
            </a:r>
            <a:r>
              <a:t>)</a:t>
            </a:r>
          </a:p>
          <a:p>
            <a:pPr marL="342900" lvl="0" indent="-342900">
              <a:buAutoNum type="arabicPeriod"/>
            </a:pPr>
            <a:r>
              <a:t>Configure agent profile (next slide)</a:t>
            </a:r>
          </a:p>
          <a:p>
            <a:pPr marL="342900" lvl="0" indent="-342900">
              <a:buAutoNum type="arabicPeriod"/>
            </a:pPr>
            <a:r>
              <a:t>Commit to default branch</a:t>
            </a:r>
          </a:p>
          <a:p>
            <a:pPr marL="342900" lvl="0" indent="-342900">
              <a:buAutoNum type="arabicPeriod"/>
            </a:pPr>
            <a:r>
              <a:t>Agent appears in dropdown immediately</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Creating in VS Code</a:t>
            </a:r>
          </a:p>
        </p:txBody>
      </p:sp>
      <p:sp>
        <p:nvSpPr>
          <p:cNvPr id="3" name="Content Placeholder 2"/>
          <p:cNvSpPr>
            <a:spLocks noGrp="1"/>
          </p:cNvSpPr>
          <p:nvPr>
            <p:ph idx="1"/>
          </p:nvPr>
        </p:nvSpPr>
        <p:spPr/>
        <p:txBody>
          <a:bodyPr>
            <a:normAutofit fontScale="92500" lnSpcReduction="20000"/>
          </a:bodyPr>
          <a:lstStyle/>
          <a:p>
            <a:pPr marL="342900" lvl="0" indent="-342900">
              <a:buAutoNum type="arabicPeriod"/>
            </a:pPr>
            <a:r>
              <a:t>Open GitHub Copilot Chat</a:t>
            </a:r>
          </a:p>
          <a:p>
            <a:pPr marL="342900" lvl="0" indent="-342900">
              <a:buAutoNum type="arabicPeriod"/>
            </a:pPr>
            <a:r>
              <a:t>Agents dropdown → </a:t>
            </a:r>
            <a:r>
              <a:rPr b="1"/>
              <a:t>Configure Custom Agents…</a:t>
            </a:r>
          </a:p>
          <a:p>
            <a:pPr marL="342900" lvl="0" indent="-342900">
              <a:buAutoNum type="arabicPeriod"/>
            </a:pPr>
            <a:r>
              <a:t>Click </a:t>
            </a:r>
            <a:r>
              <a:rPr b="1"/>
              <a:t>Create new custom agent</a:t>
            </a:r>
          </a:p>
          <a:p>
            <a:pPr marL="342900" lvl="0" indent="-342900">
              <a:buAutoNum type="arabicPeriod"/>
            </a:pPr>
            <a:r>
              <a:t>Choose location:</a:t>
            </a:r>
          </a:p>
          <a:p>
            <a:pPr lvl="1"/>
            <a:r>
              <a:rPr b="1"/>
              <a:t>Workspace</a:t>
            </a:r>
            <a:r>
              <a:t>: </a:t>
            </a:r>
            <a:r>
              <a:rPr>
                <a:latin typeface="Courier"/>
              </a:rPr>
              <a:t>.github/agents/</a:t>
            </a:r>
            <a:r>
              <a:t> (project-specific)</a:t>
            </a:r>
          </a:p>
          <a:p>
            <a:pPr lvl="1"/>
            <a:r>
              <a:rPr b="1"/>
              <a:t>User profile</a:t>
            </a:r>
            <a:r>
              <a:t>: Personal agents (all workspaces)</a:t>
            </a:r>
          </a:p>
          <a:p>
            <a:pPr marL="342900" lvl="0" indent="-342900">
              <a:buAutoNum type="arabicPeriod"/>
            </a:pPr>
            <a:r>
              <a:t>Enter filename</a:t>
            </a:r>
          </a:p>
          <a:p>
            <a:pPr marL="342900" lvl="0" indent="-342900">
              <a:buAutoNum type="arabicPeriod"/>
            </a:pPr>
            <a:r>
              <a:t>Configure in </a:t>
            </a:r>
            <a:r>
              <a:rPr>
                <a:latin typeface="Courier"/>
              </a:rPr>
              <a:t>.agent.md</a:t>
            </a:r>
            <a:r>
              <a:t> file</a:t>
            </a:r>
          </a:p>
          <a:p>
            <a:pPr marL="342900" lvl="0" indent="-342900">
              <a:buAutoNum type="arabicPeriod"/>
            </a:pPr>
            <a:r>
              <a:t>Use </a:t>
            </a:r>
            <a:r>
              <a:rPr b="1"/>
              <a:t>Configure Tools…</a:t>
            </a:r>
            <a:r>
              <a:t> button for tool selection</a:t>
            </a:r>
          </a:p>
          <a:p>
            <a:pPr marL="342900" lvl="0" indent="-342900">
              <a:buAutoNum type="arabicPeriod"/>
            </a:pPr>
            <a:r>
              <a:t>Set </a:t>
            </a:r>
            <a:r>
              <a:rPr>
                <a:latin typeface="Courier"/>
              </a:rPr>
              <a:t>model:</a:t>
            </a:r>
            <a:r>
              <a:t> property for AI model preference</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Agent Profile Structure</a:t>
            </a:r>
          </a:p>
        </p:txBody>
      </p:sp>
      <p:sp>
        <p:nvSpPr>
          <p:cNvPr id="3" name="Content Placeholder 2"/>
          <p:cNvSpPr>
            <a:spLocks noGrp="1"/>
          </p:cNvSpPr>
          <p:nvPr>
            <p:ph idx="1"/>
          </p:nvPr>
        </p:nvSpPr>
        <p:spPr/>
        <p:txBody>
          <a:bodyPr>
            <a:normAutofit fontScale="85000" lnSpcReduction="20000"/>
          </a:bodyPr>
          <a:lstStyle/>
          <a:p>
            <a:pPr lvl="0" indent="0">
              <a:buNone/>
            </a:pPr>
            <a:r>
              <a:rPr>
                <a:solidFill>
                  <a:srgbClr val="BC7A00"/>
                </a:solidFill>
                <a:latin typeface="Courier"/>
              </a:rPr>
              <a:t>---</a:t>
            </a:r>
            <a:br/>
            <a:r>
              <a:rPr>
                <a:solidFill>
                  <a:srgbClr val="06287E"/>
                </a:solidFill>
                <a:latin typeface="Courier"/>
              </a:rPr>
              <a:t>name</a:t>
            </a:r>
            <a:r>
              <a:rPr b="1">
                <a:solidFill>
                  <a:srgbClr val="007020"/>
                </a:solidFill>
                <a:latin typeface="Courier"/>
              </a:rPr>
              <a:t>:</a:t>
            </a:r>
            <a:r>
              <a:rPr>
                <a:solidFill>
                  <a:srgbClr val="7D9029"/>
                </a:solidFill>
                <a:latin typeface="Courier"/>
              </a:rPr>
              <a:t> test-specialist</a:t>
            </a:r>
            <a:br/>
            <a:r>
              <a:rPr>
                <a:solidFill>
                  <a:srgbClr val="06287E"/>
                </a:solidFill>
                <a:latin typeface="Courier"/>
              </a:rPr>
              <a:t>description</a:t>
            </a:r>
            <a:r>
              <a:rPr b="1">
                <a:solidFill>
                  <a:srgbClr val="007020"/>
                </a:solidFill>
                <a:latin typeface="Courier"/>
              </a:rPr>
              <a:t>:</a:t>
            </a:r>
            <a:r>
              <a:rPr>
                <a:solidFill>
                  <a:srgbClr val="7D9029"/>
                </a:solidFill>
                <a:latin typeface="Courier"/>
              </a:rPr>
              <a:t> Focuses on test coverage and quality</a:t>
            </a:r>
            <a:br/>
            <a:r>
              <a:rPr>
                <a:solidFill>
                  <a:srgbClr val="06287E"/>
                </a:solidFill>
                <a:latin typeface="Courier"/>
              </a:rPr>
              <a:t>tools</a:t>
            </a:r>
            <a:r>
              <a:rPr b="1">
                <a:solidFill>
                  <a:srgbClr val="007020"/>
                </a:solidFill>
                <a:latin typeface="Courier"/>
              </a:rPr>
              <a:t>:</a:t>
            </a:r>
            <a:r>
              <a:rPr>
                <a:solidFill>
                  <a:srgbClr val="7D9029"/>
                </a:solidFill>
                <a:latin typeface="Courier"/>
              </a:rPr>
              <a:t> </a:t>
            </a:r>
            <a:r>
              <a:rPr b="1">
                <a:solidFill>
                  <a:srgbClr val="007020"/>
                </a:solidFill>
                <a:latin typeface="Courier"/>
              </a:rPr>
              <a:t>[</a:t>
            </a:r>
            <a:r>
              <a:rPr>
                <a:solidFill>
                  <a:srgbClr val="4070A0"/>
                </a:solidFill>
                <a:latin typeface="Courier"/>
              </a:rPr>
              <a:t>"read"</a:t>
            </a:r>
            <a:r>
              <a:rPr b="1">
                <a:solidFill>
                  <a:srgbClr val="007020"/>
                </a:solidFill>
                <a:latin typeface="Courier"/>
              </a:rPr>
              <a:t>,</a:t>
            </a:r>
            <a:r>
              <a:rPr>
                <a:solidFill>
                  <a:srgbClr val="7D9029"/>
                </a:solidFill>
                <a:latin typeface="Courier"/>
              </a:rPr>
              <a:t> </a:t>
            </a:r>
            <a:r>
              <a:rPr>
                <a:solidFill>
                  <a:srgbClr val="4070A0"/>
                </a:solidFill>
                <a:latin typeface="Courier"/>
              </a:rPr>
              <a:t>"edit"</a:t>
            </a:r>
            <a:r>
              <a:rPr b="1">
                <a:solidFill>
                  <a:srgbClr val="007020"/>
                </a:solidFill>
                <a:latin typeface="Courier"/>
              </a:rPr>
              <a:t>,</a:t>
            </a:r>
            <a:r>
              <a:rPr>
                <a:solidFill>
                  <a:srgbClr val="7D9029"/>
                </a:solidFill>
                <a:latin typeface="Courier"/>
              </a:rPr>
              <a:t> </a:t>
            </a:r>
            <a:r>
              <a:rPr>
                <a:solidFill>
                  <a:srgbClr val="4070A0"/>
                </a:solidFill>
                <a:latin typeface="Courier"/>
              </a:rPr>
              <a:t>"search"</a:t>
            </a:r>
            <a:r>
              <a:rPr b="1">
                <a:solidFill>
                  <a:srgbClr val="007020"/>
                </a:solidFill>
                <a:latin typeface="Courier"/>
              </a:rPr>
              <a:t>]</a:t>
            </a:r>
            <a:br/>
            <a:r>
              <a:rPr>
                <a:solidFill>
                  <a:srgbClr val="06287E"/>
                </a:solidFill>
                <a:latin typeface="Courier"/>
              </a:rPr>
              <a:t>model</a:t>
            </a:r>
            <a:r>
              <a:rPr b="1">
                <a:solidFill>
                  <a:srgbClr val="007020"/>
                </a:solidFill>
                <a:latin typeface="Courier"/>
              </a:rPr>
              <a:t>:</a:t>
            </a:r>
            <a:r>
              <a:rPr>
                <a:solidFill>
                  <a:srgbClr val="7D9029"/>
                </a:solidFill>
                <a:latin typeface="Courier"/>
              </a:rPr>
              <a:t> gpt-4</a:t>
            </a:r>
            <a:br/>
            <a:r>
              <a:rPr>
                <a:solidFill>
                  <a:srgbClr val="06287E"/>
                </a:solidFill>
                <a:latin typeface="Courier"/>
              </a:rPr>
              <a:t>target</a:t>
            </a:r>
            <a:r>
              <a:rPr b="1">
                <a:solidFill>
                  <a:srgbClr val="007020"/>
                </a:solidFill>
                <a:latin typeface="Courier"/>
              </a:rPr>
              <a:t>:</a:t>
            </a:r>
            <a:r>
              <a:rPr>
                <a:solidFill>
                  <a:srgbClr val="7D9029"/>
                </a:solidFill>
                <a:latin typeface="Courier"/>
              </a:rPr>
              <a:t> vscode</a:t>
            </a:r>
            <a:r>
              <a:rPr i="1">
                <a:solidFill>
                  <a:srgbClr val="60A0B0"/>
                </a:solidFill>
                <a:latin typeface="Courier"/>
              </a:rPr>
              <a:t> # optional: vscode or github-copilot</a:t>
            </a:r>
            <a:br/>
            <a:r>
              <a:rPr>
                <a:solidFill>
                  <a:srgbClr val="BC7A00"/>
                </a:solidFill>
                <a:latin typeface="Courier"/>
              </a:rPr>
              <a:t>---</a:t>
            </a:r>
            <a:br/>
            <a:r>
              <a:rPr>
                <a:solidFill>
                  <a:srgbClr val="7D9029"/>
                </a:solidFill>
                <a:latin typeface="Courier"/>
              </a:rPr>
              <a:t>You are a testing specialist...</a:t>
            </a:r>
            <a:br/>
            <a:br/>
            <a:r>
              <a:rPr b="1">
                <a:solidFill>
                  <a:srgbClr val="007020"/>
                </a:solidFill>
                <a:latin typeface="Courier"/>
              </a:rPr>
              <a:t>[</a:t>
            </a:r>
            <a:r>
              <a:rPr>
                <a:solidFill>
                  <a:srgbClr val="7D9029"/>
                </a:solidFill>
                <a:latin typeface="Courier"/>
              </a:rPr>
              <a:t>Detailed instructions and behavior</a:t>
            </a:r>
            <a:r>
              <a:rPr b="1">
                <a:solidFill>
                  <a:srgbClr val="007020"/>
                </a:solidFill>
                <a:latin typeface="Courier"/>
              </a:rPr>
              <a:t>]</a:t>
            </a:r>
          </a:p>
          <a:p>
            <a:pPr marL="0" lvl="0" indent="0">
              <a:buNone/>
            </a:pPr>
            <a:r>
              <a:rPr b="1"/>
              <a:t>Key Components</a:t>
            </a:r>
            <a:r>
              <a:t>:</a:t>
            </a:r>
          </a:p>
          <a:p>
            <a:pPr lvl="0"/>
            <a:r>
              <a:rPr b="1"/>
              <a:t>YAML frontmatter</a:t>
            </a:r>
            <a:r>
              <a:t>: Metadata and configuration</a:t>
            </a:r>
          </a:p>
          <a:p>
            <a:pPr lvl="0"/>
            <a:r>
              <a:rPr b="1"/>
              <a:t>Markdown content</a:t>
            </a:r>
            <a:r>
              <a:t>: Instructions and behavior (max 30,000 chars)</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1: Testing Specialist</a:t>
            </a:r>
          </a:p>
        </p:txBody>
      </p:sp>
      <p:sp>
        <p:nvSpPr>
          <p:cNvPr id="3" name="Content Placeholder 2"/>
          <p:cNvSpPr>
            <a:spLocks noGrp="1"/>
          </p:cNvSpPr>
          <p:nvPr>
            <p:ph idx="1"/>
          </p:nvPr>
        </p:nvSpPr>
        <p:spPr/>
        <p:txBody>
          <a:bodyPr>
            <a:normAutofit fontScale="70000" lnSpcReduction="20000"/>
          </a:bodyPr>
          <a:lstStyle/>
          <a:p>
            <a:pPr lvl="0" indent="0">
              <a:buNone/>
            </a:pPr>
            <a:r>
              <a:rPr i="1">
                <a:solidFill>
                  <a:srgbClr val="60A0B0"/>
                </a:solidFill>
                <a:latin typeface="Courier"/>
              </a:rPr>
              <a:t>---</a:t>
            </a:r>
            <a:br/>
            <a:r>
              <a:rPr b="1" i="1">
                <a:solidFill>
                  <a:srgbClr val="60A0B0"/>
                </a:solidFill>
                <a:latin typeface="Courier"/>
              </a:rPr>
              <a:t>name:</a:t>
            </a:r>
            <a:r>
              <a:rPr i="1">
                <a:solidFill>
                  <a:srgbClr val="60A0B0"/>
                </a:solidFill>
                <a:latin typeface="Courier"/>
              </a:rPr>
              <a:t> test-specialist</a:t>
            </a:r>
            <a:br/>
            <a:r>
              <a:rPr b="1" i="1">
                <a:solidFill>
                  <a:srgbClr val="60A0B0"/>
                </a:solidFill>
                <a:latin typeface="Courier"/>
              </a:rPr>
              <a:t>description:</a:t>
            </a:r>
            <a:r>
              <a:rPr i="1">
                <a:solidFill>
                  <a:srgbClr val="60A0B0"/>
                </a:solidFill>
                <a:latin typeface="Courier"/>
              </a:rPr>
              <a:t> Focuses on test coverage, quality, and testing</a:t>
            </a:r>
            <a:br/>
            <a:r>
              <a:rPr i="1">
                <a:solidFill>
                  <a:srgbClr val="60A0B0"/>
                </a:solidFill>
                <a:latin typeface="Courier"/>
              </a:rPr>
              <a:t>  best practices without modifying production code</a:t>
            </a:r>
            <a:br/>
            <a:r>
              <a:rPr i="1">
                <a:solidFill>
                  <a:srgbClr val="60A0B0"/>
                </a:solidFill>
                <a:latin typeface="Courier"/>
              </a:rPr>
              <a:t>---</a:t>
            </a:r>
            <a:br/>
            <a:br/>
            <a:r>
              <a:rPr>
                <a:latin typeface="Courier"/>
              </a:rPr>
              <a:t>You are a testing specialist focused on improving code</a:t>
            </a:r>
            <a:br/>
            <a:r>
              <a:rPr>
                <a:latin typeface="Courier"/>
              </a:rPr>
              <a:t>quality through comprehensive testing. Your responsibilities:</a:t>
            </a:r>
            <a:br/>
            <a:br/>
            <a:r>
              <a:rPr>
                <a:solidFill>
                  <a:srgbClr val="BB6688"/>
                </a:solidFill>
                <a:latin typeface="Courier"/>
              </a:rPr>
              <a:t>- </a:t>
            </a:r>
            <a:r>
              <a:rPr>
                <a:latin typeface="Courier"/>
              </a:rPr>
              <a:t>Analyze existing tests and identify coverage gaps</a:t>
            </a:r>
            <a:br/>
            <a:r>
              <a:rPr>
                <a:solidFill>
                  <a:srgbClr val="BB6688"/>
                </a:solidFill>
                <a:latin typeface="Courier"/>
              </a:rPr>
              <a:t>- </a:t>
            </a:r>
            <a:r>
              <a:rPr>
                <a:latin typeface="Courier"/>
              </a:rPr>
              <a:t>Write unit tests, integration tests, and end-to-end tests</a:t>
            </a:r>
            <a:br/>
            <a:r>
              <a:rPr>
                <a:solidFill>
                  <a:srgbClr val="BB6688"/>
                </a:solidFill>
                <a:latin typeface="Courier"/>
              </a:rPr>
              <a:t>- </a:t>
            </a:r>
            <a:r>
              <a:rPr>
                <a:latin typeface="Courier"/>
              </a:rPr>
              <a:t>Review test quality and suggest improvements</a:t>
            </a:r>
            <a:br/>
            <a:r>
              <a:rPr>
                <a:solidFill>
                  <a:srgbClr val="BB6688"/>
                </a:solidFill>
                <a:latin typeface="Courier"/>
              </a:rPr>
              <a:t>- </a:t>
            </a:r>
            <a:r>
              <a:rPr>
                <a:latin typeface="Courier"/>
              </a:rPr>
              <a:t>Ensure tests are isolated, deterministic, and documented</a:t>
            </a:r>
            <a:br/>
            <a:r>
              <a:rPr>
                <a:solidFill>
                  <a:srgbClr val="BB6688"/>
                </a:solidFill>
                <a:latin typeface="Courier"/>
              </a:rPr>
              <a:t>- </a:t>
            </a:r>
            <a:r>
              <a:rPr>
                <a:latin typeface="Courier"/>
              </a:rPr>
              <a:t>Focus only on test files - avoid modifying production code</a:t>
            </a:r>
            <a:br/>
            <a:br/>
            <a:r>
              <a:rPr>
                <a:latin typeface="Courier"/>
              </a:rPr>
              <a:t>Always include clear test descriptions and use appropriate</a:t>
            </a:r>
            <a:br/>
            <a:r>
              <a:rPr>
                <a:latin typeface="Courier"/>
              </a:rPr>
              <a:t>testing patterns for the language and framework.</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2: Implementation Planner</a:t>
            </a:r>
          </a:p>
        </p:txBody>
      </p:sp>
      <p:sp>
        <p:nvSpPr>
          <p:cNvPr id="3" name="Content Placeholder 2"/>
          <p:cNvSpPr>
            <a:spLocks noGrp="1"/>
          </p:cNvSpPr>
          <p:nvPr>
            <p:ph idx="1"/>
          </p:nvPr>
        </p:nvSpPr>
        <p:spPr/>
        <p:txBody>
          <a:bodyPr>
            <a:normAutofit fontScale="62500" lnSpcReduction="20000"/>
          </a:bodyPr>
          <a:lstStyle/>
          <a:p>
            <a:pPr lvl="0" indent="0">
              <a:buNone/>
            </a:pPr>
            <a:r>
              <a:rPr i="1">
                <a:solidFill>
                  <a:srgbClr val="60A0B0"/>
                </a:solidFill>
                <a:latin typeface="Courier"/>
              </a:rPr>
              <a:t>---</a:t>
            </a:r>
            <a:br/>
            <a:r>
              <a:rPr b="1" i="1">
                <a:solidFill>
                  <a:srgbClr val="60A0B0"/>
                </a:solidFill>
                <a:latin typeface="Courier"/>
              </a:rPr>
              <a:t>name:</a:t>
            </a:r>
            <a:r>
              <a:rPr i="1">
                <a:solidFill>
                  <a:srgbClr val="60A0B0"/>
                </a:solidFill>
                <a:latin typeface="Courier"/>
              </a:rPr>
              <a:t> implementation-planner</a:t>
            </a:r>
            <a:br/>
            <a:r>
              <a:rPr b="1" i="1">
                <a:solidFill>
                  <a:srgbClr val="60A0B0"/>
                </a:solidFill>
                <a:latin typeface="Courier"/>
              </a:rPr>
              <a:t>description:</a:t>
            </a:r>
            <a:r>
              <a:rPr i="1">
                <a:solidFill>
                  <a:srgbClr val="60A0B0"/>
                </a:solidFill>
                <a:latin typeface="Courier"/>
              </a:rPr>
              <a:t> Creates detailed implementation plans and</a:t>
            </a:r>
            <a:br/>
            <a:r>
              <a:rPr i="1">
                <a:solidFill>
                  <a:srgbClr val="60A0B0"/>
                </a:solidFill>
                <a:latin typeface="Courier"/>
              </a:rPr>
              <a:t>  technical specifications in markdown format</a:t>
            </a:r>
            <a:br/>
            <a:r>
              <a:rPr b="1" i="1">
                <a:solidFill>
                  <a:srgbClr val="60A0B0"/>
                </a:solidFill>
                <a:latin typeface="Courier"/>
              </a:rPr>
              <a:t>tools:</a:t>
            </a:r>
            <a:r>
              <a:rPr i="1">
                <a:solidFill>
                  <a:srgbClr val="60A0B0"/>
                </a:solidFill>
                <a:latin typeface="Courier"/>
              </a:rPr>
              <a:t> ["read", "search", "edit"]</a:t>
            </a:r>
            <a:br/>
            <a:r>
              <a:rPr i="1">
                <a:solidFill>
                  <a:srgbClr val="60A0B0"/>
                </a:solidFill>
                <a:latin typeface="Courier"/>
              </a:rPr>
              <a:t>---</a:t>
            </a:r>
            <a:br/>
            <a:br/>
            <a:r>
              <a:rPr>
                <a:latin typeface="Courier"/>
              </a:rPr>
              <a:t>You are a technical planning specialist. Your responsibilities:</a:t>
            </a:r>
            <a:br/>
            <a:br/>
            <a:r>
              <a:rPr>
                <a:solidFill>
                  <a:srgbClr val="BB6688"/>
                </a:solidFill>
                <a:latin typeface="Courier"/>
              </a:rPr>
              <a:t>- </a:t>
            </a:r>
            <a:r>
              <a:rPr>
                <a:latin typeface="Courier"/>
              </a:rPr>
              <a:t>Analyze requirements and break them into actionable tasks</a:t>
            </a:r>
            <a:br/>
            <a:r>
              <a:rPr>
                <a:solidFill>
                  <a:srgbClr val="BB6688"/>
                </a:solidFill>
                <a:latin typeface="Courier"/>
              </a:rPr>
              <a:t>- </a:t>
            </a:r>
            <a:r>
              <a:rPr>
                <a:latin typeface="Courier"/>
              </a:rPr>
              <a:t>Create detailed technical specs and architecture docs</a:t>
            </a:r>
            <a:br/>
            <a:r>
              <a:rPr>
                <a:solidFill>
                  <a:srgbClr val="BB6688"/>
                </a:solidFill>
                <a:latin typeface="Courier"/>
              </a:rPr>
              <a:t>- </a:t>
            </a:r>
            <a:r>
              <a:rPr>
                <a:latin typeface="Courier"/>
              </a:rPr>
              <a:t>Generate implementation plans with steps and dependencies</a:t>
            </a:r>
            <a:br/>
            <a:r>
              <a:rPr>
                <a:solidFill>
                  <a:srgbClr val="BB6688"/>
                </a:solidFill>
                <a:latin typeface="Courier"/>
              </a:rPr>
              <a:t>- </a:t>
            </a:r>
            <a:r>
              <a:rPr>
                <a:latin typeface="Courier"/>
              </a:rPr>
              <a:t>Document API designs, data models, and system interactions</a:t>
            </a:r>
            <a:br/>
            <a:r>
              <a:rPr>
                <a:solidFill>
                  <a:srgbClr val="BB6688"/>
                </a:solidFill>
                <a:latin typeface="Courier"/>
              </a:rPr>
              <a:t>- </a:t>
            </a:r>
            <a:r>
              <a:rPr>
                <a:latin typeface="Courier"/>
              </a:rPr>
              <a:t>Create markdown files that development teams can follow</a:t>
            </a:r>
            <a:br/>
            <a:br/>
            <a:r>
              <a:rPr>
                <a:latin typeface="Courier"/>
              </a:rPr>
              <a:t>Always structure plans with clear headings, task breakdowns,</a:t>
            </a:r>
            <a:br/>
            <a:r>
              <a:rPr>
                <a:latin typeface="Courier"/>
              </a:rPr>
              <a:t>and acceptance criteria. Include considerations for testing,</a:t>
            </a:r>
            <a:br/>
            <a:r>
              <a:rPr>
                <a:latin typeface="Courier"/>
              </a:rPr>
              <a:t>deployment, and risks. Focus on thorough documentation</a:t>
            </a:r>
            <a:br/>
            <a:r>
              <a:rPr>
                <a:latin typeface="Courier"/>
              </a:rPr>
              <a:t>rather than implementing code.</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Using Custom Agents</a:t>
            </a:r>
          </a:p>
        </p:txBody>
      </p:sp>
      <p:sp>
        <p:nvSpPr>
          <p:cNvPr id="3" name="Content Placeholder 2"/>
          <p:cNvSpPr>
            <a:spLocks noGrp="1"/>
          </p:cNvSpPr>
          <p:nvPr>
            <p:ph idx="1"/>
          </p:nvPr>
        </p:nvSpPr>
        <p:spPr/>
        <p:txBody>
          <a:bodyPr>
            <a:normAutofit fontScale="47500" lnSpcReduction="20000"/>
          </a:bodyPr>
          <a:lstStyle/>
          <a:p>
            <a:pPr marL="0" lvl="0" indent="0">
              <a:spcBef>
                <a:spcPts val="3000"/>
              </a:spcBef>
              <a:buNone/>
            </a:pPr>
            <a:r>
              <a:rPr b="1"/>
              <a:t>On GitHub.com</a:t>
            </a:r>
          </a:p>
          <a:p>
            <a:pPr lvl="0"/>
            <a:r>
              <a:t>Agents panel/tab dropdown → Select your custom agent</a:t>
            </a:r>
          </a:p>
          <a:p>
            <a:pPr lvl="0"/>
            <a:r>
              <a:t>Assign custom agent to issues</a:t>
            </a:r>
          </a:p>
          <a:p>
            <a:pPr lvl="0"/>
            <a:r>
              <a:t>Noted in PR descriptions when used</a:t>
            </a:r>
          </a:p>
          <a:p>
            <a:pPr marL="0" lvl="0" indent="0">
              <a:spcBef>
                <a:spcPts val="3000"/>
              </a:spcBef>
              <a:buNone/>
            </a:pPr>
            <a:r>
              <a:rPr b="1"/>
              <a:t>In IDEs</a:t>
            </a:r>
          </a:p>
          <a:p>
            <a:pPr lvl="0"/>
            <a:r>
              <a:t>Chat window dropdown → Select agent</a:t>
            </a:r>
          </a:p>
          <a:p>
            <a:pPr lvl="0"/>
            <a:r>
              <a:t>Switch agents mid-conversation</a:t>
            </a:r>
          </a:p>
          <a:p>
            <a:pPr lvl="0"/>
            <a:r>
              <a:t>Access specialized configurations per task</a:t>
            </a:r>
          </a:p>
          <a:p>
            <a:pPr marL="0" lvl="0" indent="0">
              <a:spcBef>
                <a:spcPts val="3000"/>
              </a:spcBef>
              <a:buNone/>
            </a:pPr>
            <a:r>
              <a:rPr b="1"/>
              <a:t>GitHub Copilot CLI</a:t>
            </a:r>
          </a:p>
          <a:p>
            <a:pPr lvl="0"/>
            <a:r>
              <a:rPr>
                <a:latin typeface="Courier"/>
              </a:rPr>
              <a:t>/agent</a:t>
            </a:r>
            <a:r>
              <a:t> command to select agent</a:t>
            </a:r>
          </a:p>
          <a:p>
            <a:pPr lvl="0"/>
            <a:r>
              <a:t>Reference agent in prompts</a:t>
            </a:r>
          </a:p>
          <a:p>
            <a:pPr lvl="0"/>
            <a:r>
              <a:t>Command-line argument support</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Best Practices</a:t>
            </a:r>
          </a:p>
        </p:txBody>
      </p:sp>
      <p:sp>
        <p:nvSpPr>
          <p:cNvPr id="3" name="Content Placeholder 2"/>
          <p:cNvSpPr>
            <a:spLocks noGrp="1"/>
          </p:cNvSpPr>
          <p:nvPr>
            <p:ph idx="1"/>
          </p:nvPr>
        </p:nvSpPr>
        <p:spPr/>
        <p:txBody>
          <a:bodyPr/>
          <a:lstStyle/>
          <a:p>
            <a:pPr marL="342900" lvl="0" indent="-342900">
              <a:buAutoNum type="arabicPeriod"/>
            </a:pPr>
            <a:r>
              <a:rPr b="1"/>
              <a:t>Start Simple</a:t>
            </a:r>
            <a:r>
              <a:t>: Create one agent for a specific pain point</a:t>
            </a:r>
          </a:p>
          <a:p>
            <a:pPr marL="342900" lvl="0" indent="-342900">
              <a:buAutoNum type="arabicPeriod"/>
            </a:pPr>
            <a:r>
              <a:rPr b="1"/>
              <a:t>Be Specific</a:t>
            </a:r>
            <a:r>
              <a:t>: Define clear boundaries and responsibilities</a:t>
            </a:r>
          </a:p>
          <a:p>
            <a:pPr marL="342900" lvl="0" indent="-342900">
              <a:buAutoNum type="arabicPeriod"/>
            </a:pPr>
            <a:r>
              <a:rPr b="1"/>
              <a:t>Restrict Tools</a:t>
            </a:r>
            <a:r>
              <a:t>: Only enable tools the agent needs</a:t>
            </a:r>
          </a:p>
          <a:p>
            <a:pPr marL="342900" lvl="0" indent="-342900">
              <a:buAutoNum type="arabicPeriod"/>
            </a:pPr>
            <a:r>
              <a:rPr b="1"/>
              <a:t>Iterate</a:t>
            </a:r>
            <a:r>
              <a:t>: Refine instructions based on real usage</a:t>
            </a:r>
          </a:p>
          <a:p>
            <a:pPr marL="342900" lvl="0" indent="-342900">
              <a:buAutoNum type="arabicPeriod"/>
            </a:pPr>
            <a:r>
              <a:rPr b="1"/>
              <a:t>Share</a:t>
            </a:r>
            <a:r>
              <a:t>: Create org/enterprise agents for common tasks</a:t>
            </a:r>
          </a:p>
          <a:p>
            <a:pPr marL="342900" lvl="0" indent="-342900">
              <a:buAutoNum type="arabicPeriod"/>
            </a:pPr>
            <a:r>
              <a:rPr b="1"/>
              <a:t>Document</a:t>
            </a:r>
            <a:r>
              <a:t>: Include usage examples in agent description</a:t>
            </a:r>
          </a:p>
          <a:p>
            <a:pPr marL="342900" lvl="0" indent="-342900">
              <a:buAutoNum type="arabicPeriod"/>
            </a:pPr>
            <a:r>
              <a:rPr b="1"/>
              <a:t>Test</a:t>
            </a:r>
            <a:r>
              <a:t>: Validate agent behavior before team rollout</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lang="en-US" dirty="0"/>
              <a:t>Agenda</a:t>
            </a:r>
            <a:endParaRPr dirty="0"/>
          </a:p>
        </p:txBody>
      </p:sp>
      <p:sp>
        <p:nvSpPr>
          <p:cNvPr id="3" name="Content Placeholder 2"/>
          <p:cNvSpPr>
            <a:spLocks noGrp="1"/>
          </p:cNvSpPr>
          <p:nvPr>
            <p:ph idx="1"/>
          </p:nvPr>
        </p:nvSpPr>
        <p:spPr/>
        <p:txBody>
          <a:bodyPr>
            <a:normAutofit fontScale="62500" lnSpcReduction="20000"/>
          </a:bodyPr>
          <a:lstStyle/>
          <a:p>
            <a:pPr lvl="0"/>
            <a:r>
              <a:rPr lang="en-US" dirty="0"/>
              <a:t>MCP Servers</a:t>
            </a:r>
          </a:p>
          <a:p>
            <a:pPr lvl="0"/>
            <a:r>
              <a:rPr dirty="0"/>
              <a:t>AI Assisted Workflow</a:t>
            </a:r>
          </a:p>
          <a:p>
            <a:pPr lvl="0"/>
            <a:r>
              <a:rPr dirty="0"/>
              <a:t>Project Requirements</a:t>
            </a:r>
          </a:p>
          <a:p>
            <a:pPr lvl="1"/>
            <a:r>
              <a:rPr dirty="0"/>
              <a:t>What requirements?</a:t>
            </a:r>
          </a:p>
          <a:p>
            <a:pPr lvl="1"/>
            <a:r>
              <a:rPr dirty="0"/>
              <a:t>Conceptual Models</a:t>
            </a:r>
          </a:p>
          <a:p>
            <a:pPr lvl="1"/>
            <a:r>
              <a:rPr dirty="0"/>
              <a:t>Workflows</a:t>
            </a:r>
            <a:endParaRPr lang="en-US" dirty="0"/>
          </a:p>
          <a:p>
            <a:r>
              <a:rPr lang="en-US" dirty="0"/>
              <a:t>Project Instructions</a:t>
            </a:r>
            <a:endParaRPr dirty="0"/>
          </a:p>
          <a:p>
            <a:pPr lvl="0"/>
            <a:r>
              <a:rPr dirty="0"/>
              <a:t>Implementation Prompts</a:t>
            </a:r>
          </a:p>
          <a:p>
            <a:pPr lvl="1"/>
            <a:r>
              <a:rPr dirty="0"/>
              <a:t>Implementation Verification</a:t>
            </a:r>
          </a:p>
          <a:p>
            <a:pPr lvl="1"/>
            <a:r>
              <a:rPr dirty="0"/>
              <a:t>Executing Implementation Prompts</a:t>
            </a:r>
          </a:p>
          <a:p>
            <a:pPr lvl="0"/>
            <a:r>
              <a:rPr dirty="0"/>
              <a:t>Lessons Learned</a:t>
            </a:r>
          </a:p>
          <a:p>
            <a:pPr lvl="0"/>
            <a:r>
              <a:rPr dirty="0"/>
              <a:t>Iteration 3</a:t>
            </a:r>
          </a:p>
          <a:p>
            <a:pPr lvl="0"/>
            <a:r>
              <a:rPr dirty="0"/>
              <a:t>Tips and Tricks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2E22F-2DD1-2F34-B7C7-08E54E2A2230}"/>
              </a:ext>
            </a:extLst>
          </p:cNvPr>
          <p:cNvSpPr>
            <a:spLocks noGrp="1"/>
          </p:cNvSpPr>
          <p:nvPr>
            <p:ph type="title"/>
          </p:nvPr>
        </p:nvSpPr>
        <p:spPr/>
        <p:txBody>
          <a:bodyPr>
            <a:normAutofit fontScale="90000"/>
          </a:bodyPr>
          <a:lstStyle/>
          <a:p>
            <a:r>
              <a:rPr lang="en-US" dirty="0"/>
              <a:t>Greenfield Chat Modes</a:t>
            </a:r>
          </a:p>
        </p:txBody>
      </p:sp>
      <p:sp>
        <p:nvSpPr>
          <p:cNvPr id="3" name="Content Placeholder 2"/>
          <p:cNvSpPr>
            <a:spLocks noGrp="1"/>
          </p:cNvSpPr>
          <p:nvPr>
            <p:ph idx="1"/>
          </p:nvPr>
        </p:nvSpPr>
        <p:spPr/>
        <p:txBody>
          <a:bodyPr>
            <a:normAutofit lnSpcReduction="10000"/>
          </a:bodyPr>
          <a:lstStyle/>
          <a:p>
            <a:pPr lvl="0"/>
            <a:r>
              <a:rPr dirty="0"/>
              <a:t>Product Manager</a:t>
            </a:r>
          </a:p>
          <a:p>
            <a:pPr lvl="0"/>
            <a:r>
              <a:rPr dirty="0"/>
              <a:t>Solution Architect</a:t>
            </a:r>
          </a:p>
          <a:p>
            <a:pPr lvl="0"/>
            <a:r>
              <a:rPr dirty="0"/>
              <a:t>Senior Developer</a:t>
            </a:r>
          </a:p>
          <a:p>
            <a:pPr lvl="0"/>
            <a:r>
              <a:rPr dirty="0"/>
              <a:t>Technical Writer</a:t>
            </a:r>
          </a:p>
          <a:p>
            <a:pPr lvl="0"/>
            <a:r>
              <a:rPr dirty="0"/>
              <a:t>Security Reviewer</a:t>
            </a:r>
          </a:p>
          <a:p>
            <a:pPr lvl="0"/>
            <a:r>
              <a:rPr dirty="0"/>
              <a:t>DevOps Engineer</a:t>
            </a:r>
          </a:p>
          <a:p>
            <a:pPr lvl="0"/>
            <a:r>
              <a:rPr dirty="0"/>
              <a:t>DevTest Engineer</a:t>
            </a:r>
          </a:p>
          <a:p>
            <a:pPr lvl="0"/>
            <a:r>
              <a:rPr dirty="0"/>
              <a:t>SRE (Site Reliability Engineer)</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Product Manager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9988526"/>
              </p:ext>
            </p:extLst>
          </p:nvPr>
        </p:nvGraphicFramePr>
        <p:xfrm>
          <a:off x="457200" y="1193800"/>
          <a:ext cx="8229600" cy="2811780"/>
        </p:xfrm>
        <a:graphic>
          <a:graphicData uri="http://schemas.openxmlformats.org/drawingml/2006/table">
            <a:tbl>
              <a:tblPr firstRow="1" bandRow="1">
                <a:tableStyleId>{FABFCF23-3B69-468F-B69F-88F6DE6A72F2}</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rPr b="1"/>
                        <a:t>Skills</a:t>
                      </a:r>
                    </a:p>
                  </a:txBody>
                  <a:tcPr/>
                </a:tc>
                <a:tc>
                  <a:txBody>
                    <a:bodyPr/>
                    <a:lstStyle/>
                    <a:p>
                      <a:pPr marL="0" lvl="0" indent="0">
                        <a:buNone/>
                      </a:pPr>
                      <a:r>
                        <a:rPr b="1"/>
                        <a:t>Responsibilities</a:t>
                      </a:r>
                    </a:p>
                  </a:txBody>
                  <a:tcPr/>
                </a:tc>
                <a:extLst>
                  <a:ext uri="{0D108BD9-81ED-4DB2-BD59-A6C34878D82A}">
                    <a16:rowId xmlns:a16="http://schemas.microsoft.com/office/drawing/2014/main" val="10000"/>
                  </a:ext>
                </a:extLst>
              </a:tr>
              <a:tr h="0">
                <a:tc>
                  <a:txBody>
                    <a:bodyPr/>
                    <a:lstStyle/>
                    <a:p>
                      <a:pPr marL="0" lvl="0" indent="0">
                        <a:buNone/>
                      </a:pPr>
                      <a:r>
                        <a:rPr b="1"/>
                        <a:t>Requirements Translation</a:t>
                      </a:r>
                      <a:r>
                        <a:t> - Convert business needs into precise technical prompts</a:t>
                      </a:r>
                    </a:p>
                  </a:txBody>
                  <a:tcPr/>
                </a:tc>
                <a:tc>
                  <a:txBody>
                    <a:bodyPr/>
                    <a:lstStyle/>
                    <a:p>
                      <a:pPr marL="0" lvl="0" indent="0">
                        <a:buNone/>
                      </a:pPr>
                      <a:r>
                        <a:rPr b="1"/>
                        <a:t>Requirement Validation</a:t>
                      </a:r>
                      <a:r>
                        <a:t> - Ensure AI-generated requirements align with business objectives</a:t>
                      </a:r>
                    </a:p>
                  </a:txBody>
                  <a:tcPr/>
                </a:tc>
                <a:extLst>
                  <a:ext uri="{0D108BD9-81ED-4DB2-BD59-A6C34878D82A}">
                    <a16:rowId xmlns:a16="http://schemas.microsoft.com/office/drawing/2014/main" val="10001"/>
                  </a:ext>
                </a:extLst>
              </a:tr>
              <a:tr h="0">
                <a:tc>
                  <a:txBody>
                    <a:bodyPr/>
                    <a:lstStyle/>
                    <a:p>
                      <a:pPr marL="0" lvl="0" indent="0">
                        <a:buNone/>
                      </a:pPr>
                      <a:r>
                        <a:rPr b="1"/>
                        <a:t>Context Management</a:t>
                      </a:r>
                      <a:r>
                        <a:t> - Maintain conversation threads for complex feature discussions</a:t>
                      </a:r>
                    </a:p>
                  </a:txBody>
                  <a:tcPr/>
                </a:tc>
                <a:tc>
                  <a:txBody>
                    <a:bodyPr/>
                    <a:lstStyle/>
                    <a:p>
                      <a:pPr marL="0" lvl="0" indent="0">
                        <a:buNone/>
                      </a:pPr>
                      <a:r>
                        <a:rPr b="1"/>
                        <a:t>Quality Assurance</a:t>
                      </a:r>
                      <a:r>
                        <a:t> - Review AI outputs for accuracy, completeness, and feasibility</a:t>
                      </a:r>
                    </a:p>
                  </a:txBody>
                  <a:tcPr/>
                </a:tc>
                <a:extLst>
                  <a:ext uri="{0D108BD9-81ED-4DB2-BD59-A6C34878D82A}">
                    <a16:rowId xmlns:a16="http://schemas.microsoft.com/office/drawing/2014/main" val="10002"/>
                  </a:ext>
                </a:extLst>
              </a:tr>
              <a:tr h="0">
                <a:tc>
                  <a:txBody>
                    <a:bodyPr/>
                    <a:lstStyle/>
                    <a:p>
                      <a:pPr marL="0" lvl="0" indent="0">
                        <a:buNone/>
                      </a:pPr>
                      <a:r>
                        <a:rPr b="1"/>
                        <a:t>Documentation Review</a:t>
                      </a:r>
                      <a:r>
                        <a:t> - Evaluate AI-generated specs, user stories, and technical docs</a:t>
                      </a:r>
                    </a:p>
                  </a:txBody>
                  <a:tcPr/>
                </a:tc>
                <a:tc>
                  <a:txBody>
                    <a:bodyPr/>
                    <a:lstStyle/>
                    <a:p>
                      <a:pPr marL="0" lvl="0" indent="0">
                        <a:buNone/>
                      </a:pPr>
                      <a:r>
                        <a:rPr b="1"/>
                        <a:t>Cross-functional Alignment</a:t>
                      </a:r>
                      <a:r>
                        <a:t> - Coordinate AI-assisted planning across development teams</a:t>
                      </a:r>
                    </a:p>
                  </a:txBody>
                  <a:tcPr/>
                </a:tc>
                <a:extLst>
                  <a:ext uri="{0D108BD9-81ED-4DB2-BD59-A6C34878D82A}">
                    <a16:rowId xmlns:a16="http://schemas.microsoft.com/office/drawing/2014/main" val="10003"/>
                  </a:ext>
                </a:extLst>
              </a:tr>
              <a:tr h="0">
                <a:tc>
                  <a:txBody>
                    <a:bodyPr/>
                    <a:lstStyle/>
                    <a:p>
                      <a:pPr marL="0" lvl="0" indent="0">
                        <a:buNone/>
                      </a:pPr>
                      <a:r>
                        <a:rPr b="1"/>
                        <a:t>Stakeholder Communication</a:t>
                      </a:r>
                      <a:r>
                        <a:t> - Present AI-assisted analysis to technical and business teams</a:t>
                      </a:r>
                    </a:p>
                  </a:txBody>
                  <a:tcPr/>
                </a:tc>
                <a:tc>
                  <a:txBody>
                    <a:bodyPr/>
                    <a:lstStyle/>
                    <a:p>
                      <a:pPr marL="0" lvl="0" indent="0">
                        <a:buNone/>
                      </a:pPr>
                      <a:r>
                        <a:rPr b="1"/>
                        <a:t>Risk Assessment</a:t>
                      </a:r>
                      <a:r>
                        <a:t> - Identify potential issues in AI-suggested technical approaches</a:t>
                      </a:r>
                    </a:p>
                  </a:txBody>
                  <a:tcPr/>
                </a:tc>
                <a:extLst>
                  <a:ext uri="{0D108BD9-81ED-4DB2-BD59-A6C34878D82A}">
                    <a16:rowId xmlns:a16="http://schemas.microsoft.com/office/drawing/2014/main" val="10004"/>
                  </a:ext>
                </a:extLst>
              </a:tr>
              <a:tr h="0">
                <a:tc>
                  <a:txBody>
                    <a:bodyPr/>
                    <a:lstStyle/>
                    <a:p>
                      <a:pPr marL="0" lvl="0" indent="0">
                        <a:buNone/>
                      </a:pPr>
                      <a:r>
                        <a:rPr b="1"/>
                        <a:t>Iterative Refinement</a:t>
                      </a:r>
                      <a:r>
                        <a:t> - Guide AI through multiple rounds of requirement clarification</a:t>
                      </a:r>
                    </a:p>
                  </a:txBody>
                  <a:tcPr/>
                </a:tc>
                <a:tc>
                  <a:txBody>
                    <a:bodyPr/>
                    <a:lstStyle/>
                    <a:p>
                      <a:pPr marL="0" lvl="0" indent="0">
                        <a:buNone/>
                      </a:pPr>
                      <a:r>
                        <a:rPr b="1" dirty="0"/>
                        <a:t>Delivery Tracking</a:t>
                      </a:r>
                      <a:r>
                        <a:rPr dirty="0"/>
                        <a:t> - Use AI insights to monitor progress and adjust roadmaps accordingly</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Solution Architect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53803056"/>
              </p:ext>
            </p:extLst>
          </p:nvPr>
        </p:nvGraphicFramePr>
        <p:xfrm>
          <a:off x="457200" y="1193800"/>
          <a:ext cx="8229600" cy="2811780"/>
        </p:xfrm>
        <a:graphic>
          <a:graphicData uri="http://schemas.openxmlformats.org/drawingml/2006/table">
            <a:tbl>
              <a:tblPr firstRow="1" bandRow="1">
                <a:tableStyleId>{FABFCF23-3B69-468F-B69F-88F6DE6A72F2}</a:tableStyleId>
              </a:tblPr>
              <a:tblGrid>
                <a:gridCol w="4178300">
                  <a:extLst>
                    <a:ext uri="{9D8B030D-6E8A-4147-A177-3AD203B41FA5}">
                      <a16:colId xmlns:a16="http://schemas.microsoft.com/office/drawing/2014/main" val="20000"/>
                    </a:ext>
                  </a:extLst>
                </a:gridCol>
                <a:gridCol w="4051300">
                  <a:extLst>
                    <a:ext uri="{9D8B030D-6E8A-4147-A177-3AD203B41FA5}">
                      <a16:colId xmlns:a16="http://schemas.microsoft.com/office/drawing/2014/main" val="20001"/>
                    </a:ext>
                  </a:extLst>
                </a:gridCol>
              </a:tblGrid>
              <a:tr h="0">
                <a:tc>
                  <a:txBody>
                    <a:bodyPr/>
                    <a:lstStyle/>
                    <a:p>
                      <a:pPr marL="0" lvl="0" indent="0">
                        <a:buNone/>
                      </a:pPr>
                      <a:r>
                        <a:rPr b="1"/>
                        <a:t>Skills</a:t>
                      </a:r>
                    </a:p>
                  </a:txBody>
                  <a:tcPr/>
                </a:tc>
                <a:tc>
                  <a:txBody>
                    <a:bodyPr/>
                    <a:lstStyle/>
                    <a:p>
                      <a:pPr marL="0" lvl="0" indent="0">
                        <a:buNone/>
                      </a:pPr>
                      <a:r>
                        <a:rPr b="1"/>
                        <a:t>Responsibilities</a:t>
                      </a:r>
                    </a:p>
                  </a:txBody>
                  <a:tcPr/>
                </a:tc>
                <a:extLst>
                  <a:ext uri="{0D108BD9-81ED-4DB2-BD59-A6C34878D82A}">
                    <a16:rowId xmlns:a16="http://schemas.microsoft.com/office/drawing/2014/main" val="10000"/>
                  </a:ext>
                </a:extLst>
              </a:tr>
              <a:tr h="0">
                <a:tc>
                  <a:txBody>
                    <a:bodyPr/>
                    <a:lstStyle/>
                    <a:p>
                      <a:pPr marL="0" lvl="0" indent="0">
                        <a:buNone/>
                      </a:pPr>
                      <a:r>
                        <a:rPr b="1" dirty="0"/>
                        <a:t>Architecture Prompting</a:t>
                      </a:r>
                      <a:r>
                        <a:rPr dirty="0"/>
                        <a:t> - Frame complex system design questions for optimal AI responses</a:t>
                      </a:r>
                    </a:p>
                  </a:txBody>
                  <a:tcPr/>
                </a:tc>
                <a:tc>
                  <a:txBody>
                    <a:bodyPr/>
                    <a:lstStyle/>
                    <a:p>
                      <a:pPr marL="0" lvl="0" indent="0">
                        <a:buNone/>
                      </a:pPr>
                      <a:r>
                        <a:rPr b="1"/>
                        <a:t>Design Validation</a:t>
                      </a:r>
                      <a:r>
                        <a:t> - Verify AI-generated architectural decisions against enterprise standards</a:t>
                      </a:r>
                    </a:p>
                  </a:txBody>
                  <a:tcPr/>
                </a:tc>
                <a:extLst>
                  <a:ext uri="{0D108BD9-81ED-4DB2-BD59-A6C34878D82A}">
                    <a16:rowId xmlns:a16="http://schemas.microsoft.com/office/drawing/2014/main" val="10001"/>
                  </a:ext>
                </a:extLst>
              </a:tr>
              <a:tr h="0">
                <a:tc>
                  <a:txBody>
                    <a:bodyPr/>
                    <a:lstStyle/>
                    <a:p>
                      <a:pPr marL="0" lvl="0" indent="0">
                        <a:buNone/>
                      </a:pPr>
                      <a:r>
                        <a:rPr b="1"/>
                        <a:t>Pattern Recognition</a:t>
                      </a:r>
                      <a:r>
                        <a:t> - Identify and validate AI-suggested architectural patterns and anti-patterns</a:t>
                      </a:r>
                    </a:p>
                  </a:txBody>
                  <a:tcPr/>
                </a:tc>
                <a:tc>
                  <a:txBody>
                    <a:bodyPr/>
                    <a:lstStyle/>
                    <a:p>
                      <a:pPr marL="0" lvl="0" indent="0">
                        <a:buNone/>
                      </a:pPr>
                      <a:r>
                        <a:rPr b="1"/>
                        <a:t>Technical Governance</a:t>
                      </a:r>
                      <a:r>
                        <a:t> - Ensure AI-assisted designs follow organizational guidelines</a:t>
                      </a:r>
                    </a:p>
                  </a:txBody>
                  <a:tcPr/>
                </a:tc>
                <a:extLst>
                  <a:ext uri="{0D108BD9-81ED-4DB2-BD59-A6C34878D82A}">
                    <a16:rowId xmlns:a16="http://schemas.microsoft.com/office/drawing/2014/main" val="10002"/>
                  </a:ext>
                </a:extLst>
              </a:tr>
              <a:tr h="0">
                <a:tc>
                  <a:txBody>
                    <a:bodyPr/>
                    <a:lstStyle/>
                    <a:p>
                      <a:pPr marL="0" lvl="0" indent="0">
                        <a:buNone/>
                      </a:pPr>
                      <a:r>
                        <a:rPr b="1"/>
                        <a:t>Technology Evaluation</a:t>
                      </a:r>
                      <a:r>
                        <a:t> - Assess AI recommendations for technology stack decisions</a:t>
                      </a:r>
                    </a:p>
                  </a:txBody>
                  <a:tcPr/>
                </a:tc>
                <a:tc>
                  <a:txBody>
                    <a:bodyPr/>
                    <a:lstStyle/>
                    <a:p>
                      <a:pPr marL="0" lvl="0" indent="0">
                        <a:buNone/>
                      </a:pPr>
                      <a:r>
                        <a:rPr b="1"/>
                        <a:t>Risk Mitigation</a:t>
                      </a:r>
                      <a:r>
                        <a:t> - Evaluate AI suggestions for security, performance, and maintainability risks</a:t>
                      </a:r>
                    </a:p>
                  </a:txBody>
                  <a:tcPr/>
                </a:tc>
                <a:extLst>
                  <a:ext uri="{0D108BD9-81ED-4DB2-BD59-A6C34878D82A}">
                    <a16:rowId xmlns:a16="http://schemas.microsoft.com/office/drawing/2014/main" val="10003"/>
                  </a:ext>
                </a:extLst>
              </a:tr>
              <a:tr h="0">
                <a:tc>
                  <a:txBody>
                    <a:bodyPr/>
                    <a:lstStyle/>
                    <a:p>
                      <a:pPr marL="0" lvl="0" indent="0">
                        <a:buNone/>
                      </a:pPr>
                      <a:r>
                        <a:rPr b="1"/>
                        <a:t>Scalability Analysis</a:t>
                      </a:r>
                      <a:r>
                        <a:t> - Guide AI through performance and scalability considerations</a:t>
                      </a:r>
                    </a:p>
                  </a:txBody>
                  <a:tcPr/>
                </a:tc>
                <a:tc>
                  <a:txBody>
                    <a:bodyPr/>
                    <a:lstStyle/>
                    <a:p>
                      <a:pPr marL="0" lvl="0" indent="0">
                        <a:buNone/>
                      </a:pPr>
                      <a:r>
                        <a:rPr b="1"/>
                        <a:t>Knowledge Sharing</a:t>
                      </a:r>
                      <a:r>
                        <a:t> - Document and communicate AI-derived architectural insights</a:t>
                      </a:r>
                    </a:p>
                  </a:txBody>
                  <a:tcPr/>
                </a:tc>
                <a:extLst>
                  <a:ext uri="{0D108BD9-81ED-4DB2-BD59-A6C34878D82A}">
                    <a16:rowId xmlns:a16="http://schemas.microsoft.com/office/drawing/2014/main" val="10004"/>
                  </a:ext>
                </a:extLst>
              </a:tr>
              <a:tr h="0">
                <a:tc>
                  <a:txBody>
                    <a:bodyPr/>
                    <a:lstStyle/>
                    <a:p>
                      <a:pPr marL="0" lvl="0" indent="0">
                        <a:buNone/>
                      </a:pPr>
                      <a:r>
                        <a:rPr b="1"/>
                        <a:t>Integration Planning</a:t>
                      </a:r>
                      <a:r>
                        <a:t> - Use AI to model system interactions and API designs</a:t>
                      </a:r>
                    </a:p>
                  </a:txBody>
                  <a:tcPr/>
                </a:tc>
                <a:tc>
                  <a:txBody>
                    <a:bodyPr/>
                    <a:lstStyle/>
                    <a:p>
                      <a:pPr marL="0" lvl="0" indent="0">
                        <a:buNone/>
                      </a:pPr>
                      <a:r>
                        <a:rPr b="1" dirty="0"/>
                        <a:t>Standards Compliance</a:t>
                      </a:r>
                      <a:r>
                        <a:rPr dirty="0"/>
                        <a:t> - Maintain adherence to coding standards and architectural principles</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Senior Developer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44197032"/>
              </p:ext>
            </p:extLst>
          </p:nvPr>
        </p:nvGraphicFramePr>
        <p:xfrm>
          <a:off x="457200" y="1193800"/>
          <a:ext cx="8229600" cy="2811780"/>
        </p:xfrm>
        <a:graphic>
          <a:graphicData uri="http://schemas.openxmlformats.org/drawingml/2006/table">
            <a:tbl>
              <a:tblPr firstRow="1" bandRow="1">
                <a:tableStyleId>{FABFCF23-3B69-468F-B69F-88F6DE6A72F2}</a:tableStyleId>
              </a:tblPr>
              <a:tblGrid>
                <a:gridCol w="3771900">
                  <a:extLst>
                    <a:ext uri="{9D8B030D-6E8A-4147-A177-3AD203B41FA5}">
                      <a16:colId xmlns:a16="http://schemas.microsoft.com/office/drawing/2014/main" val="20000"/>
                    </a:ext>
                  </a:extLst>
                </a:gridCol>
                <a:gridCol w="4457700">
                  <a:extLst>
                    <a:ext uri="{9D8B030D-6E8A-4147-A177-3AD203B41FA5}">
                      <a16:colId xmlns:a16="http://schemas.microsoft.com/office/drawing/2014/main" val="20001"/>
                    </a:ext>
                  </a:extLst>
                </a:gridCol>
              </a:tblGrid>
              <a:tr h="0">
                <a:tc>
                  <a:txBody>
                    <a:bodyPr/>
                    <a:lstStyle/>
                    <a:p>
                      <a:pPr marL="0" lvl="0" indent="0">
                        <a:buNone/>
                      </a:pPr>
                      <a:r>
                        <a:rPr b="1"/>
                        <a:t>Skills</a:t>
                      </a:r>
                    </a:p>
                  </a:txBody>
                  <a:tcPr/>
                </a:tc>
                <a:tc>
                  <a:txBody>
                    <a:bodyPr/>
                    <a:lstStyle/>
                    <a:p>
                      <a:pPr marL="0" lvl="0" indent="0">
                        <a:buNone/>
                      </a:pPr>
                      <a:r>
                        <a:rPr b="1"/>
                        <a:t>Responsibilities</a:t>
                      </a:r>
                    </a:p>
                  </a:txBody>
                  <a:tcPr/>
                </a:tc>
                <a:extLst>
                  <a:ext uri="{0D108BD9-81ED-4DB2-BD59-A6C34878D82A}">
                    <a16:rowId xmlns:a16="http://schemas.microsoft.com/office/drawing/2014/main" val="10000"/>
                  </a:ext>
                </a:extLst>
              </a:tr>
              <a:tr h="0">
                <a:tc>
                  <a:txBody>
                    <a:bodyPr/>
                    <a:lstStyle/>
                    <a:p>
                      <a:pPr marL="0" lvl="0" indent="0">
                        <a:buNone/>
                      </a:pPr>
                      <a:r>
                        <a:rPr b="1" dirty="0"/>
                        <a:t>Code Generation Prompting</a:t>
                      </a:r>
                      <a:r>
                        <a:rPr dirty="0"/>
                        <a:t> - Craft precise requests for complex code implementations</a:t>
                      </a:r>
                    </a:p>
                  </a:txBody>
                  <a:tcPr/>
                </a:tc>
                <a:tc>
                  <a:txBody>
                    <a:bodyPr/>
                    <a:lstStyle/>
                    <a:p>
                      <a:pPr marL="0" lvl="0" indent="0">
                        <a:buNone/>
                      </a:pPr>
                      <a:r>
                        <a:rPr b="1"/>
                        <a:t>Code Quality Assurance</a:t>
                      </a:r>
                      <a:r>
                        <a:t> - Validate AI-generated code for correctness, efficiency, and maintainability</a:t>
                      </a:r>
                    </a:p>
                  </a:txBody>
                  <a:tcPr/>
                </a:tc>
                <a:extLst>
                  <a:ext uri="{0D108BD9-81ED-4DB2-BD59-A6C34878D82A}">
                    <a16:rowId xmlns:a16="http://schemas.microsoft.com/office/drawing/2014/main" val="10001"/>
                  </a:ext>
                </a:extLst>
              </a:tr>
              <a:tr h="0">
                <a:tc>
                  <a:txBody>
                    <a:bodyPr/>
                    <a:lstStyle/>
                    <a:p>
                      <a:pPr marL="0" lvl="0" indent="0">
                        <a:buNone/>
                      </a:pPr>
                      <a:r>
                        <a:rPr b="1"/>
                        <a:t>Debug Assistance</a:t>
                      </a:r>
                      <a:r>
                        <a:t> - Effectively use AI for troubleshooting and error resolution</a:t>
                      </a:r>
                    </a:p>
                  </a:txBody>
                  <a:tcPr/>
                </a:tc>
                <a:tc>
                  <a:txBody>
                    <a:bodyPr/>
                    <a:lstStyle/>
                    <a:p>
                      <a:pPr marL="0" lvl="0" indent="0">
                        <a:buNone/>
                      </a:pPr>
                      <a:r>
                        <a:rPr b="1"/>
                        <a:t>Security Review</a:t>
                      </a:r>
                      <a:r>
                        <a:t> - Ensure AI-suggested code follows security best practices</a:t>
                      </a:r>
                    </a:p>
                  </a:txBody>
                  <a:tcPr/>
                </a:tc>
                <a:extLst>
                  <a:ext uri="{0D108BD9-81ED-4DB2-BD59-A6C34878D82A}">
                    <a16:rowId xmlns:a16="http://schemas.microsoft.com/office/drawing/2014/main" val="10002"/>
                  </a:ext>
                </a:extLst>
              </a:tr>
              <a:tr h="0">
                <a:tc>
                  <a:txBody>
                    <a:bodyPr/>
                    <a:lstStyle/>
                    <a:p>
                      <a:pPr marL="0" lvl="0" indent="0">
                        <a:buNone/>
                      </a:pPr>
                      <a:r>
                        <a:rPr b="1"/>
                        <a:t>Code Review with AI</a:t>
                      </a:r>
                      <a:r>
                        <a:t> - Combine human experience with AI analysis for thorough reviews</a:t>
                      </a:r>
                    </a:p>
                  </a:txBody>
                  <a:tcPr/>
                </a:tc>
                <a:tc>
                  <a:txBody>
                    <a:bodyPr/>
                    <a:lstStyle/>
                    <a:p>
                      <a:pPr marL="0" lvl="0" indent="0">
                        <a:buNone/>
                      </a:pPr>
                      <a:r>
                        <a:rPr b="1"/>
                        <a:t>Performance Optimization</a:t>
                      </a:r>
                      <a:r>
                        <a:t> - Analyze AI recommendations for potential performance impacts</a:t>
                      </a:r>
                    </a:p>
                  </a:txBody>
                  <a:tcPr/>
                </a:tc>
                <a:extLst>
                  <a:ext uri="{0D108BD9-81ED-4DB2-BD59-A6C34878D82A}">
                    <a16:rowId xmlns:a16="http://schemas.microsoft.com/office/drawing/2014/main" val="10003"/>
                  </a:ext>
                </a:extLst>
              </a:tr>
              <a:tr h="0">
                <a:tc>
                  <a:txBody>
                    <a:bodyPr/>
                    <a:lstStyle/>
                    <a:p>
                      <a:pPr marL="0" lvl="0" indent="0">
                        <a:buNone/>
                      </a:pPr>
                      <a:r>
                        <a:rPr b="1"/>
                        <a:t>Refactoring Guidance</a:t>
                      </a:r>
                      <a:r>
                        <a:t> - Leverage AI for code improvement and optimization suggestions</a:t>
                      </a:r>
                    </a:p>
                  </a:txBody>
                  <a:tcPr/>
                </a:tc>
                <a:tc>
                  <a:txBody>
                    <a:bodyPr/>
                    <a:lstStyle/>
                    <a:p>
                      <a:pPr marL="0" lvl="0" indent="0">
                        <a:buNone/>
                      </a:pPr>
                      <a:r>
                        <a:rPr b="1"/>
                        <a:t>Mentorship Integration</a:t>
                      </a:r>
                      <a:r>
                        <a:t> - Guide junior developers in effective AI-assisted development</a:t>
                      </a:r>
                    </a:p>
                  </a:txBody>
                  <a:tcPr/>
                </a:tc>
                <a:extLst>
                  <a:ext uri="{0D108BD9-81ED-4DB2-BD59-A6C34878D82A}">
                    <a16:rowId xmlns:a16="http://schemas.microsoft.com/office/drawing/2014/main" val="10004"/>
                  </a:ext>
                </a:extLst>
              </a:tr>
              <a:tr h="0">
                <a:tc>
                  <a:txBody>
                    <a:bodyPr/>
                    <a:lstStyle/>
                    <a:p>
                      <a:pPr marL="0" lvl="0" indent="0">
                        <a:buNone/>
                      </a:pPr>
                      <a:r>
                        <a:rPr b="1"/>
                        <a:t>Testing Strategy</a:t>
                      </a:r>
                      <a:r>
                        <a:t> - Use AI to generate comprehensive test cases and scenarios</a:t>
                      </a:r>
                    </a:p>
                  </a:txBody>
                  <a:tcPr/>
                </a:tc>
                <a:tc>
                  <a:txBody>
                    <a:bodyPr/>
                    <a:lstStyle/>
                    <a:p>
                      <a:pPr marL="0" lvl="0" indent="0">
                        <a:buNone/>
                      </a:pPr>
                      <a:r>
                        <a:rPr b="1" dirty="0"/>
                        <a:t>Technical Debt Management</a:t>
                      </a:r>
                      <a:r>
                        <a:rPr dirty="0"/>
                        <a:t> - Use AI insights to identify and prioritize technical debt reduction</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Technical Writer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57913608"/>
              </p:ext>
            </p:extLst>
          </p:nvPr>
        </p:nvGraphicFramePr>
        <p:xfrm>
          <a:off x="457200" y="1193800"/>
          <a:ext cx="8229600" cy="2811780"/>
        </p:xfrm>
        <a:graphic>
          <a:graphicData uri="http://schemas.openxmlformats.org/drawingml/2006/table">
            <a:tbl>
              <a:tblPr firstRow="1" bandRow="1">
                <a:tableStyleId>{FABFCF23-3B69-468F-B69F-88F6DE6A72F2}</a:tableStyleId>
              </a:tblPr>
              <a:tblGrid>
                <a:gridCol w="4025900">
                  <a:extLst>
                    <a:ext uri="{9D8B030D-6E8A-4147-A177-3AD203B41FA5}">
                      <a16:colId xmlns:a16="http://schemas.microsoft.com/office/drawing/2014/main" val="20000"/>
                    </a:ext>
                  </a:extLst>
                </a:gridCol>
                <a:gridCol w="4203700">
                  <a:extLst>
                    <a:ext uri="{9D8B030D-6E8A-4147-A177-3AD203B41FA5}">
                      <a16:colId xmlns:a16="http://schemas.microsoft.com/office/drawing/2014/main" val="20001"/>
                    </a:ext>
                  </a:extLst>
                </a:gridCol>
              </a:tblGrid>
              <a:tr h="0">
                <a:tc>
                  <a:txBody>
                    <a:bodyPr/>
                    <a:lstStyle/>
                    <a:p>
                      <a:pPr marL="0" lvl="0" indent="0">
                        <a:buNone/>
                      </a:pPr>
                      <a:r>
                        <a:rPr b="1"/>
                        <a:t>Skills</a:t>
                      </a:r>
                    </a:p>
                  </a:txBody>
                  <a:tcPr/>
                </a:tc>
                <a:tc>
                  <a:txBody>
                    <a:bodyPr/>
                    <a:lstStyle/>
                    <a:p>
                      <a:pPr marL="0" lvl="0" indent="0">
                        <a:buNone/>
                      </a:pPr>
                      <a:r>
                        <a:rPr b="1"/>
                        <a:t>Responsibilities</a:t>
                      </a:r>
                    </a:p>
                  </a:txBody>
                  <a:tcPr/>
                </a:tc>
                <a:extLst>
                  <a:ext uri="{0D108BD9-81ED-4DB2-BD59-A6C34878D82A}">
                    <a16:rowId xmlns:a16="http://schemas.microsoft.com/office/drawing/2014/main" val="10000"/>
                  </a:ext>
                </a:extLst>
              </a:tr>
              <a:tr h="0">
                <a:tc>
                  <a:txBody>
                    <a:bodyPr/>
                    <a:lstStyle/>
                    <a:p>
                      <a:pPr marL="0" lvl="0" indent="0">
                        <a:buNone/>
                      </a:pPr>
                      <a:r>
                        <a:rPr b="1" dirty="0"/>
                        <a:t>Content Structuring</a:t>
                      </a:r>
                      <a:r>
                        <a:rPr dirty="0"/>
                        <a:t> - Guide AI to create well-organized, logical documentation flow</a:t>
                      </a:r>
                    </a:p>
                  </a:txBody>
                  <a:tcPr/>
                </a:tc>
                <a:tc>
                  <a:txBody>
                    <a:bodyPr/>
                    <a:lstStyle/>
                    <a:p>
                      <a:pPr marL="0" lvl="0" indent="0">
                        <a:buNone/>
                      </a:pPr>
                      <a:r>
                        <a:rPr b="1"/>
                        <a:t>Content Accuracy</a:t>
                      </a:r>
                      <a:r>
                        <a:t> - Ensure all AI-generated documentation is technically correct and current</a:t>
                      </a:r>
                    </a:p>
                  </a:txBody>
                  <a:tcPr/>
                </a:tc>
                <a:extLst>
                  <a:ext uri="{0D108BD9-81ED-4DB2-BD59-A6C34878D82A}">
                    <a16:rowId xmlns:a16="http://schemas.microsoft.com/office/drawing/2014/main" val="10001"/>
                  </a:ext>
                </a:extLst>
              </a:tr>
              <a:tr h="0">
                <a:tc>
                  <a:txBody>
                    <a:bodyPr/>
                    <a:lstStyle/>
                    <a:p>
                      <a:pPr marL="0" lvl="0" indent="0">
                        <a:buNone/>
                      </a:pPr>
                      <a:r>
                        <a:rPr b="1"/>
                        <a:t>Audience Adaptation</a:t>
                      </a:r>
                      <a:r>
                        <a:t> - Adjust AI outputs for different technical skill levels and roles</a:t>
                      </a:r>
                    </a:p>
                  </a:txBody>
                  <a:tcPr/>
                </a:tc>
                <a:tc>
                  <a:txBody>
                    <a:bodyPr/>
                    <a:lstStyle/>
                    <a:p>
                      <a:pPr marL="0" lvl="0" indent="0">
                        <a:buNone/>
                      </a:pPr>
                      <a:r>
                        <a:rPr b="1"/>
                        <a:t>Editorial Standards</a:t>
                      </a:r>
                      <a:r>
                        <a:t> - Maintain quality, clarity, and consistency in AI-assisted content</a:t>
                      </a:r>
                    </a:p>
                  </a:txBody>
                  <a:tcPr/>
                </a:tc>
                <a:extLst>
                  <a:ext uri="{0D108BD9-81ED-4DB2-BD59-A6C34878D82A}">
                    <a16:rowId xmlns:a16="http://schemas.microsoft.com/office/drawing/2014/main" val="10002"/>
                  </a:ext>
                </a:extLst>
              </a:tr>
              <a:tr h="0">
                <a:tc>
                  <a:txBody>
                    <a:bodyPr/>
                    <a:lstStyle/>
                    <a:p>
                      <a:pPr marL="0" lvl="0" indent="0">
                        <a:buNone/>
                      </a:pPr>
                      <a:r>
                        <a:rPr b="1"/>
                        <a:t>Style Consistency</a:t>
                      </a:r>
                      <a:r>
                        <a:t> - Maintain organizational voice and formatting standards in AI content</a:t>
                      </a:r>
                    </a:p>
                  </a:txBody>
                  <a:tcPr/>
                </a:tc>
                <a:tc>
                  <a:txBody>
                    <a:bodyPr/>
                    <a:lstStyle/>
                    <a:p>
                      <a:pPr marL="0" lvl="0" indent="0">
                        <a:buNone/>
                      </a:pPr>
                      <a:r>
                        <a:rPr b="1"/>
                        <a:t>User Experience</a:t>
                      </a:r>
                      <a:r>
                        <a:t> - Optimize AI-generated docs for end-user comprehension and usability</a:t>
                      </a:r>
                    </a:p>
                  </a:txBody>
                  <a:tcPr/>
                </a:tc>
                <a:extLst>
                  <a:ext uri="{0D108BD9-81ED-4DB2-BD59-A6C34878D82A}">
                    <a16:rowId xmlns:a16="http://schemas.microsoft.com/office/drawing/2014/main" val="10003"/>
                  </a:ext>
                </a:extLst>
              </a:tr>
              <a:tr h="0">
                <a:tc>
                  <a:txBody>
                    <a:bodyPr/>
                    <a:lstStyle/>
                    <a:p>
                      <a:pPr marL="0" lvl="0" indent="0">
                        <a:buNone/>
                      </a:pPr>
                      <a:r>
                        <a:rPr b="1"/>
                        <a:t>Technical Verification</a:t>
                      </a:r>
                      <a:r>
                        <a:t> - Validate AI-generated technical content for accuracy</a:t>
                      </a:r>
                    </a:p>
                  </a:txBody>
                  <a:tcPr/>
                </a:tc>
                <a:tc>
                  <a:txBody>
                    <a:bodyPr/>
                    <a:lstStyle/>
                    <a:p>
                      <a:pPr marL="0" lvl="0" indent="0">
                        <a:buNone/>
                      </a:pPr>
                      <a:r>
                        <a:rPr b="1"/>
                        <a:t>Version Control</a:t>
                      </a:r>
                      <a:r>
                        <a:t> - Manage documentation updates and revisions with AI assistance</a:t>
                      </a:r>
                    </a:p>
                  </a:txBody>
                  <a:tcPr/>
                </a:tc>
                <a:extLst>
                  <a:ext uri="{0D108BD9-81ED-4DB2-BD59-A6C34878D82A}">
                    <a16:rowId xmlns:a16="http://schemas.microsoft.com/office/drawing/2014/main" val="10004"/>
                  </a:ext>
                </a:extLst>
              </a:tr>
              <a:tr h="0">
                <a:tc>
                  <a:txBody>
                    <a:bodyPr/>
                    <a:lstStyle/>
                    <a:p>
                      <a:pPr marL="0" lvl="0" indent="0">
                        <a:buNone/>
                      </a:pPr>
                      <a:r>
                        <a:rPr b="1"/>
                        <a:t>Multi-format Publishing</a:t>
                      </a:r>
                      <a:r>
                        <a:t> - Convert AI outputs across various documentation formats</a:t>
                      </a:r>
                    </a:p>
                  </a:txBody>
                  <a:tcPr/>
                </a:tc>
                <a:tc>
                  <a:txBody>
                    <a:bodyPr/>
                    <a:lstStyle/>
                    <a:p>
                      <a:pPr marL="0" lvl="0" indent="0">
                        <a:buNone/>
                      </a:pPr>
                      <a:r>
                        <a:rPr b="1" dirty="0"/>
                        <a:t>Cross-team Collaboration</a:t>
                      </a:r>
                      <a:r>
                        <a:rPr dirty="0"/>
                        <a:t> - Coordinate with SMEs to validate and enhance AI-generated content</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Security Reviewer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50581366"/>
              </p:ext>
            </p:extLst>
          </p:nvPr>
        </p:nvGraphicFramePr>
        <p:xfrm>
          <a:off x="457200" y="1193800"/>
          <a:ext cx="8229600" cy="2811780"/>
        </p:xfrm>
        <a:graphic>
          <a:graphicData uri="http://schemas.openxmlformats.org/drawingml/2006/table">
            <a:tbl>
              <a:tblPr firstRow="1" bandRow="1">
                <a:tableStyleId>{FABFCF23-3B69-468F-B69F-88F6DE6A72F2}</a:tableStyleId>
              </a:tblPr>
              <a:tblGrid>
                <a:gridCol w="4013200">
                  <a:extLst>
                    <a:ext uri="{9D8B030D-6E8A-4147-A177-3AD203B41FA5}">
                      <a16:colId xmlns:a16="http://schemas.microsoft.com/office/drawing/2014/main" val="20000"/>
                    </a:ext>
                  </a:extLst>
                </a:gridCol>
                <a:gridCol w="4216400">
                  <a:extLst>
                    <a:ext uri="{9D8B030D-6E8A-4147-A177-3AD203B41FA5}">
                      <a16:colId xmlns:a16="http://schemas.microsoft.com/office/drawing/2014/main" val="20001"/>
                    </a:ext>
                  </a:extLst>
                </a:gridCol>
              </a:tblGrid>
              <a:tr h="0">
                <a:tc>
                  <a:txBody>
                    <a:bodyPr/>
                    <a:lstStyle/>
                    <a:p>
                      <a:pPr marL="0" lvl="0" indent="0">
                        <a:buNone/>
                      </a:pPr>
                      <a:r>
                        <a:rPr b="1"/>
                        <a:t>Skills</a:t>
                      </a:r>
                    </a:p>
                  </a:txBody>
                  <a:tcPr/>
                </a:tc>
                <a:tc>
                  <a:txBody>
                    <a:bodyPr/>
                    <a:lstStyle/>
                    <a:p>
                      <a:pPr marL="0" lvl="0" indent="0">
                        <a:buNone/>
                      </a:pPr>
                      <a:r>
                        <a:rPr b="1"/>
                        <a:t>Responsibilities</a:t>
                      </a:r>
                    </a:p>
                  </a:txBody>
                  <a:tcPr/>
                </a:tc>
                <a:extLst>
                  <a:ext uri="{0D108BD9-81ED-4DB2-BD59-A6C34878D82A}">
                    <a16:rowId xmlns:a16="http://schemas.microsoft.com/office/drawing/2014/main" val="10000"/>
                  </a:ext>
                </a:extLst>
              </a:tr>
              <a:tr h="0">
                <a:tc>
                  <a:txBody>
                    <a:bodyPr/>
                    <a:lstStyle/>
                    <a:p>
                      <a:pPr marL="0" lvl="0" indent="0">
                        <a:buNone/>
                      </a:pPr>
                      <a:r>
                        <a:rPr b="1"/>
                        <a:t>Threat Modeling</a:t>
                      </a:r>
                      <a:r>
                        <a:t> - Use AI to identify potential security vulnerabilities and attack vectors</a:t>
                      </a:r>
                    </a:p>
                  </a:txBody>
                  <a:tcPr/>
                </a:tc>
                <a:tc>
                  <a:txBody>
                    <a:bodyPr/>
                    <a:lstStyle/>
                    <a:p>
                      <a:pPr marL="0" lvl="0" indent="0">
                        <a:buNone/>
                      </a:pPr>
                      <a:r>
                        <a:rPr b="1"/>
                        <a:t>Vulnerability Assessment</a:t>
                      </a:r>
                      <a:r>
                        <a:t> - Validate AI-identified security issues and remediation strategies</a:t>
                      </a:r>
                    </a:p>
                  </a:txBody>
                  <a:tcPr/>
                </a:tc>
                <a:extLst>
                  <a:ext uri="{0D108BD9-81ED-4DB2-BD59-A6C34878D82A}">
                    <a16:rowId xmlns:a16="http://schemas.microsoft.com/office/drawing/2014/main" val="10001"/>
                  </a:ext>
                </a:extLst>
              </a:tr>
              <a:tr h="0">
                <a:tc>
                  <a:txBody>
                    <a:bodyPr/>
                    <a:lstStyle/>
                    <a:p>
                      <a:pPr marL="0" lvl="0" indent="0">
                        <a:buNone/>
                      </a:pPr>
                      <a:r>
                        <a:rPr b="1" dirty="0"/>
                        <a:t>Compliance Analysis</a:t>
                      </a:r>
                      <a:r>
                        <a:rPr dirty="0"/>
                        <a:t> - Leverage AI for regulatory and standards compliance checking</a:t>
                      </a:r>
                    </a:p>
                  </a:txBody>
                  <a:tcPr/>
                </a:tc>
                <a:tc>
                  <a:txBody>
                    <a:bodyPr/>
                    <a:lstStyle/>
                    <a:p>
                      <a:pPr marL="0" lvl="0" indent="0">
                        <a:buNone/>
                      </a:pPr>
                      <a:r>
                        <a:rPr b="1"/>
                        <a:t>Code Security Review</a:t>
                      </a:r>
                      <a:r>
                        <a:t> - Ensure AI-suggested code changes don’t introduce security risks</a:t>
                      </a:r>
                    </a:p>
                  </a:txBody>
                  <a:tcPr/>
                </a:tc>
                <a:extLst>
                  <a:ext uri="{0D108BD9-81ED-4DB2-BD59-A6C34878D82A}">
                    <a16:rowId xmlns:a16="http://schemas.microsoft.com/office/drawing/2014/main" val="10002"/>
                  </a:ext>
                </a:extLst>
              </a:tr>
              <a:tr h="0">
                <a:tc>
                  <a:txBody>
                    <a:bodyPr/>
                    <a:lstStyle/>
                    <a:p>
                      <a:pPr marL="0" lvl="0" indent="0">
                        <a:buNone/>
                      </a:pPr>
                      <a:r>
                        <a:rPr b="1"/>
                        <a:t>Risk Assessment</a:t>
                      </a:r>
                      <a:r>
                        <a:t> - Guide AI through security impact analysis and risk prioritization</a:t>
                      </a:r>
                    </a:p>
                  </a:txBody>
                  <a:tcPr/>
                </a:tc>
                <a:tc>
                  <a:txBody>
                    <a:bodyPr/>
                    <a:lstStyle/>
                    <a:p>
                      <a:pPr marL="0" lvl="0" indent="0">
                        <a:buNone/>
                      </a:pPr>
                      <a:r>
                        <a:rPr b="1"/>
                        <a:t>Policy Enforcement</a:t>
                      </a:r>
                      <a:r>
                        <a:t> - Verify AI recommendations align with organizational security policies</a:t>
                      </a:r>
                    </a:p>
                  </a:txBody>
                  <a:tcPr/>
                </a:tc>
                <a:extLst>
                  <a:ext uri="{0D108BD9-81ED-4DB2-BD59-A6C34878D82A}">
                    <a16:rowId xmlns:a16="http://schemas.microsoft.com/office/drawing/2014/main" val="10003"/>
                  </a:ext>
                </a:extLst>
              </a:tr>
              <a:tr h="0">
                <a:tc>
                  <a:txBody>
                    <a:bodyPr/>
                    <a:lstStyle/>
                    <a:p>
                      <a:pPr marL="0" lvl="0" indent="0">
                        <a:buNone/>
                      </a:pPr>
                      <a:r>
                        <a:rPr b="1"/>
                        <a:t>Security Testing</a:t>
                      </a:r>
                      <a:r>
                        <a:t> - Generate security test cases and penetration testing scenarios</a:t>
                      </a:r>
                    </a:p>
                  </a:txBody>
                  <a:tcPr/>
                </a:tc>
                <a:tc>
                  <a:txBody>
                    <a:bodyPr/>
                    <a:lstStyle/>
                    <a:p>
                      <a:pPr marL="0" lvl="0" indent="0">
                        <a:buNone/>
                      </a:pPr>
                      <a:r>
                        <a:rPr b="1"/>
                        <a:t>Audit Trail Maintenance</a:t>
                      </a:r>
                      <a:r>
                        <a:t> - Document security decisions and rationale for AI-assisted reviews</a:t>
                      </a:r>
                    </a:p>
                  </a:txBody>
                  <a:tcPr/>
                </a:tc>
                <a:extLst>
                  <a:ext uri="{0D108BD9-81ED-4DB2-BD59-A6C34878D82A}">
                    <a16:rowId xmlns:a16="http://schemas.microsoft.com/office/drawing/2014/main" val="10004"/>
                  </a:ext>
                </a:extLst>
              </a:tr>
              <a:tr h="0">
                <a:tc>
                  <a:txBody>
                    <a:bodyPr/>
                    <a:lstStyle/>
                    <a:p>
                      <a:pPr marL="0" lvl="0" indent="0">
                        <a:buNone/>
                      </a:pPr>
                      <a:r>
                        <a:rPr b="1"/>
                        <a:t>Incident Response</a:t>
                      </a:r>
                      <a:r>
                        <a:t> - Use AI for security event analysis and response planning</a:t>
                      </a:r>
                    </a:p>
                  </a:txBody>
                  <a:tcPr/>
                </a:tc>
                <a:tc>
                  <a:txBody>
                    <a:bodyPr/>
                    <a:lstStyle/>
                    <a:p>
                      <a:pPr marL="0" lvl="0" indent="0">
                        <a:buNone/>
                      </a:pPr>
                      <a:r>
                        <a:rPr b="1" dirty="0"/>
                        <a:t>Threat Intelligence</a:t>
                      </a:r>
                      <a:r>
                        <a:rPr dirty="0"/>
                        <a:t> - Stay current on security trends that may affect AI recommendation quality</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DevOps Engineer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7698373"/>
              </p:ext>
            </p:extLst>
          </p:nvPr>
        </p:nvGraphicFramePr>
        <p:xfrm>
          <a:off x="457200" y="1193800"/>
          <a:ext cx="8229600" cy="2811780"/>
        </p:xfrm>
        <a:graphic>
          <a:graphicData uri="http://schemas.openxmlformats.org/drawingml/2006/table">
            <a:tbl>
              <a:tblPr firstRow="1" bandRow="1">
                <a:tableStyleId>{FABFCF23-3B69-468F-B69F-88F6DE6A72F2}</a:tableStyleId>
              </a:tblPr>
              <a:tblGrid>
                <a:gridCol w="4140200">
                  <a:extLst>
                    <a:ext uri="{9D8B030D-6E8A-4147-A177-3AD203B41FA5}">
                      <a16:colId xmlns:a16="http://schemas.microsoft.com/office/drawing/2014/main" val="20000"/>
                    </a:ext>
                  </a:extLst>
                </a:gridCol>
                <a:gridCol w="4089400">
                  <a:extLst>
                    <a:ext uri="{9D8B030D-6E8A-4147-A177-3AD203B41FA5}">
                      <a16:colId xmlns:a16="http://schemas.microsoft.com/office/drawing/2014/main" val="20001"/>
                    </a:ext>
                  </a:extLst>
                </a:gridCol>
              </a:tblGrid>
              <a:tr h="0">
                <a:tc>
                  <a:txBody>
                    <a:bodyPr/>
                    <a:lstStyle/>
                    <a:p>
                      <a:pPr marL="0" lvl="0" indent="0">
                        <a:buNone/>
                      </a:pPr>
                      <a:r>
                        <a:rPr b="1" dirty="0"/>
                        <a:t>Skills</a:t>
                      </a:r>
                    </a:p>
                  </a:txBody>
                  <a:tcPr/>
                </a:tc>
                <a:tc>
                  <a:txBody>
                    <a:bodyPr/>
                    <a:lstStyle/>
                    <a:p>
                      <a:pPr marL="0" lvl="0" indent="0">
                        <a:buNone/>
                      </a:pPr>
                      <a:r>
                        <a:rPr b="1"/>
                        <a:t>Responsibilities</a:t>
                      </a:r>
                    </a:p>
                  </a:txBody>
                  <a:tcPr/>
                </a:tc>
                <a:extLst>
                  <a:ext uri="{0D108BD9-81ED-4DB2-BD59-A6C34878D82A}">
                    <a16:rowId xmlns:a16="http://schemas.microsoft.com/office/drawing/2014/main" val="10000"/>
                  </a:ext>
                </a:extLst>
              </a:tr>
              <a:tr h="0">
                <a:tc>
                  <a:txBody>
                    <a:bodyPr/>
                    <a:lstStyle/>
                    <a:p>
                      <a:pPr marL="0" lvl="0" indent="0">
                        <a:buNone/>
                      </a:pPr>
                      <a:r>
                        <a:rPr b="1"/>
                        <a:t>Infrastructure as Code</a:t>
                      </a:r>
                      <a:r>
                        <a:t> - Generate and optimize IaC templates, scripts, and configurations</a:t>
                      </a:r>
                    </a:p>
                  </a:txBody>
                  <a:tcPr/>
                </a:tc>
                <a:tc>
                  <a:txBody>
                    <a:bodyPr/>
                    <a:lstStyle/>
                    <a:p>
                      <a:pPr marL="0" lvl="0" indent="0">
                        <a:buNone/>
                      </a:pPr>
                      <a:r>
                        <a:rPr b="1"/>
                        <a:t>Pipeline Reliability</a:t>
                      </a:r>
                      <a:r>
                        <a:t> - Ensure AI-generated CI/CD configurations are stable and efficient</a:t>
                      </a:r>
                    </a:p>
                  </a:txBody>
                  <a:tcPr/>
                </a:tc>
                <a:extLst>
                  <a:ext uri="{0D108BD9-81ED-4DB2-BD59-A6C34878D82A}">
                    <a16:rowId xmlns:a16="http://schemas.microsoft.com/office/drawing/2014/main" val="10001"/>
                  </a:ext>
                </a:extLst>
              </a:tr>
              <a:tr h="0">
                <a:tc>
                  <a:txBody>
                    <a:bodyPr/>
                    <a:lstStyle/>
                    <a:p>
                      <a:pPr marL="0" lvl="0" indent="0">
                        <a:buNone/>
                      </a:pPr>
                      <a:r>
                        <a:rPr b="1"/>
                        <a:t>CI/CD Pipeline Design</a:t>
                      </a:r>
                      <a:r>
                        <a:t> - Use AI for build, test, and deployment pipeline optimization</a:t>
                      </a:r>
                    </a:p>
                  </a:txBody>
                  <a:tcPr/>
                </a:tc>
                <a:tc>
                  <a:txBody>
                    <a:bodyPr/>
                    <a:lstStyle/>
                    <a:p>
                      <a:pPr marL="0" lvl="0" indent="0">
                        <a:buNone/>
                      </a:pPr>
                      <a:r>
                        <a:rPr b="1"/>
                        <a:t>Security Integration</a:t>
                      </a:r>
                      <a:r>
                        <a:t> - Validate AI-suggested DevSecOps practices and security controls</a:t>
                      </a:r>
                    </a:p>
                  </a:txBody>
                  <a:tcPr/>
                </a:tc>
                <a:extLst>
                  <a:ext uri="{0D108BD9-81ED-4DB2-BD59-A6C34878D82A}">
                    <a16:rowId xmlns:a16="http://schemas.microsoft.com/office/drawing/2014/main" val="10002"/>
                  </a:ext>
                </a:extLst>
              </a:tr>
              <a:tr h="0">
                <a:tc>
                  <a:txBody>
                    <a:bodyPr/>
                    <a:lstStyle/>
                    <a:p>
                      <a:pPr marL="0" lvl="0" indent="0">
                        <a:buNone/>
                      </a:pPr>
                      <a:r>
                        <a:rPr b="1"/>
                        <a:t>Monitoring &amp; Alerting</a:t>
                      </a:r>
                      <a:r>
                        <a:t> - Create comprehensive observability strategies with AI assistance</a:t>
                      </a:r>
                    </a:p>
                  </a:txBody>
                  <a:tcPr/>
                </a:tc>
                <a:tc>
                  <a:txBody>
                    <a:bodyPr/>
                    <a:lstStyle/>
                    <a:p>
                      <a:pPr marL="0" lvl="0" indent="0">
                        <a:buNone/>
                      </a:pPr>
                      <a:r>
                        <a:rPr b="1"/>
                        <a:t>Performance Monitoring</a:t>
                      </a:r>
                      <a:r>
                        <a:t> - Implement AI-recommended monitoring and alerting strategies</a:t>
                      </a:r>
                    </a:p>
                  </a:txBody>
                  <a:tcPr/>
                </a:tc>
                <a:extLst>
                  <a:ext uri="{0D108BD9-81ED-4DB2-BD59-A6C34878D82A}">
                    <a16:rowId xmlns:a16="http://schemas.microsoft.com/office/drawing/2014/main" val="10003"/>
                  </a:ext>
                </a:extLst>
              </a:tr>
              <a:tr h="0">
                <a:tc>
                  <a:txBody>
                    <a:bodyPr/>
                    <a:lstStyle/>
                    <a:p>
                      <a:pPr marL="0" lvl="0" indent="0">
                        <a:buNone/>
                      </a:pPr>
                      <a:r>
                        <a:rPr b="1"/>
                        <a:t>Automation Scripting</a:t>
                      </a:r>
                      <a:r>
                        <a:t> - Generate operational scripts and automation workflows</a:t>
                      </a:r>
                    </a:p>
                  </a:txBody>
                  <a:tcPr/>
                </a:tc>
                <a:tc>
                  <a:txBody>
                    <a:bodyPr/>
                    <a:lstStyle/>
                    <a:p>
                      <a:pPr marL="0" lvl="0" indent="0">
                        <a:buNone/>
                      </a:pPr>
                      <a:r>
                        <a:rPr b="1"/>
                        <a:t>Cost Management</a:t>
                      </a:r>
                      <a:r>
                        <a:t> - Review AI suggestions for infrastructure cost optimization</a:t>
                      </a:r>
                    </a:p>
                  </a:txBody>
                  <a:tcPr/>
                </a:tc>
                <a:extLst>
                  <a:ext uri="{0D108BD9-81ED-4DB2-BD59-A6C34878D82A}">
                    <a16:rowId xmlns:a16="http://schemas.microsoft.com/office/drawing/2014/main" val="10004"/>
                  </a:ext>
                </a:extLst>
              </a:tr>
              <a:tr h="0">
                <a:tc>
                  <a:txBody>
                    <a:bodyPr/>
                    <a:lstStyle/>
                    <a:p>
                      <a:pPr marL="0" lvl="0" indent="0">
                        <a:buNone/>
                      </a:pPr>
                      <a:r>
                        <a:rPr b="1"/>
                        <a:t>Cloud Resource Optimization</a:t>
                      </a:r>
                      <a:r>
                        <a:t> - Leverage AI for cost optimization and resource management</a:t>
                      </a:r>
                    </a:p>
                  </a:txBody>
                  <a:tcPr/>
                </a:tc>
                <a:tc>
                  <a:txBody>
                    <a:bodyPr/>
                    <a:lstStyle/>
                    <a:p>
                      <a:pPr marL="0" lvl="0" indent="0">
                        <a:buNone/>
                      </a:pPr>
                      <a:r>
                        <a:rPr b="1" dirty="0"/>
                        <a:t>Disaster Recovery</a:t>
                      </a:r>
                      <a:r>
                        <a:rPr dirty="0"/>
                        <a:t> - Develop and test AI-assisted backup and recovery procedures</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DevTest Engineer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80611036"/>
              </p:ext>
            </p:extLst>
          </p:nvPr>
        </p:nvGraphicFramePr>
        <p:xfrm>
          <a:off x="457200" y="1193800"/>
          <a:ext cx="8229600" cy="2811780"/>
        </p:xfrm>
        <a:graphic>
          <a:graphicData uri="http://schemas.openxmlformats.org/drawingml/2006/table">
            <a:tbl>
              <a:tblPr firstRow="1" bandRow="1">
                <a:tableStyleId>{FABFCF23-3B69-468F-B69F-88F6DE6A72F2}</a:tableStyleId>
              </a:tblPr>
              <a:tblGrid>
                <a:gridCol w="4432300">
                  <a:extLst>
                    <a:ext uri="{9D8B030D-6E8A-4147-A177-3AD203B41FA5}">
                      <a16:colId xmlns:a16="http://schemas.microsoft.com/office/drawing/2014/main" val="20000"/>
                    </a:ext>
                  </a:extLst>
                </a:gridCol>
                <a:gridCol w="3797300">
                  <a:extLst>
                    <a:ext uri="{9D8B030D-6E8A-4147-A177-3AD203B41FA5}">
                      <a16:colId xmlns:a16="http://schemas.microsoft.com/office/drawing/2014/main" val="20001"/>
                    </a:ext>
                  </a:extLst>
                </a:gridCol>
              </a:tblGrid>
              <a:tr h="0">
                <a:tc>
                  <a:txBody>
                    <a:bodyPr/>
                    <a:lstStyle/>
                    <a:p>
                      <a:pPr marL="0" lvl="0" indent="0">
                        <a:buNone/>
                      </a:pPr>
                      <a:r>
                        <a:rPr b="1"/>
                        <a:t>Skills</a:t>
                      </a:r>
                    </a:p>
                  </a:txBody>
                  <a:tcPr/>
                </a:tc>
                <a:tc>
                  <a:txBody>
                    <a:bodyPr/>
                    <a:lstStyle/>
                    <a:p>
                      <a:pPr marL="0" lvl="0" indent="0">
                        <a:buNone/>
                      </a:pPr>
                      <a:r>
                        <a:rPr b="1"/>
                        <a:t>Responsibilities</a:t>
                      </a:r>
                    </a:p>
                  </a:txBody>
                  <a:tcPr/>
                </a:tc>
                <a:extLst>
                  <a:ext uri="{0D108BD9-81ED-4DB2-BD59-A6C34878D82A}">
                    <a16:rowId xmlns:a16="http://schemas.microsoft.com/office/drawing/2014/main" val="10000"/>
                  </a:ext>
                </a:extLst>
              </a:tr>
              <a:tr h="0">
                <a:tc>
                  <a:txBody>
                    <a:bodyPr/>
                    <a:lstStyle/>
                    <a:p>
                      <a:pPr marL="0" lvl="0" indent="0">
                        <a:buNone/>
                      </a:pPr>
                      <a:r>
                        <a:rPr b="1" dirty="0"/>
                        <a:t>Test Case Generation</a:t>
                      </a:r>
                      <a:r>
                        <a:rPr dirty="0"/>
                        <a:t> - Create comprehensive test scenarios across functional and non-functional areas</a:t>
                      </a:r>
                    </a:p>
                  </a:txBody>
                  <a:tcPr/>
                </a:tc>
                <a:tc>
                  <a:txBody>
                    <a:bodyPr/>
                    <a:lstStyle/>
                    <a:p>
                      <a:pPr marL="0" lvl="0" indent="0">
                        <a:buNone/>
                      </a:pPr>
                      <a:r>
                        <a:rPr b="1"/>
                        <a:t>Test Coverage Validation</a:t>
                      </a:r>
                      <a:r>
                        <a:t> - Ensure AI-generated tests provide adequate coverage</a:t>
                      </a:r>
                    </a:p>
                  </a:txBody>
                  <a:tcPr/>
                </a:tc>
                <a:extLst>
                  <a:ext uri="{0D108BD9-81ED-4DB2-BD59-A6C34878D82A}">
                    <a16:rowId xmlns:a16="http://schemas.microsoft.com/office/drawing/2014/main" val="10001"/>
                  </a:ext>
                </a:extLst>
              </a:tr>
              <a:tr h="0">
                <a:tc>
                  <a:txBody>
                    <a:bodyPr/>
                    <a:lstStyle/>
                    <a:p>
                      <a:pPr marL="0" lvl="0" indent="0">
                        <a:buNone/>
                      </a:pPr>
                      <a:r>
                        <a:rPr b="1"/>
                        <a:t>Test Data Management</a:t>
                      </a:r>
                      <a:r>
                        <a:t> - Generate realistic test data sets and scenarios</a:t>
                      </a:r>
                    </a:p>
                  </a:txBody>
                  <a:tcPr/>
                </a:tc>
                <a:tc>
                  <a:txBody>
                    <a:bodyPr/>
                    <a:lstStyle/>
                    <a:p>
                      <a:pPr marL="0" lvl="0" indent="0">
                        <a:buNone/>
                      </a:pPr>
                      <a:r>
                        <a:rPr b="1"/>
                        <a:t>Test Environment Management</a:t>
                      </a:r>
                      <a:r>
                        <a:t> - Maintain consistent, reliable test environments</a:t>
                      </a:r>
                    </a:p>
                  </a:txBody>
                  <a:tcPr/>
                </a:tc>
                <a:extLst>
                  <a:ext uri="{0D108BD9-81ED-4DB2-BD59-A6C34878D82A}">
                    <a16:rowId xmlns:a16="http://schemas.microsoft.com/office/drawing/2014/main" val="10002"/>
                  </a:ext>
                </a:extLst>
              </a:tr>
              <a:tr h="0">
                <a:tc>
                  <a:txBody>
                    <a:bodyPr/>
                    <a:lstStyle/>
                    <a:p>
                      <a:pPr marL="0" lvl="0" indent="0">
                        <a:buNone/>
                      </a:pPr>
                      <a:r>
                        <a:rPr b="1"/>
                        <a:t>Automation Framework</a:t>
                      </a:r>
                      <a:r>
                        <a:t> - Build robust test automation with AI assistance</a:t>
                      </a:r>
                    </a:p>
                  </a:txBody>
                  <a:tcPr/>
                </a:tc>
                <a:tc>
                  <a:txBody>
                    <a:bodyPr/>
                    <a:lstStyle/>
                    <a:p>
                      <a:pPr marL="0" lvl="0" indent="0">
                        <a:buNone/>
                      </a:pPr>
                      <a:r>
                        <a:rPr b="1"/>
                        <a:t>Quality Metrics</a:t>
                      </a:r>
                      <a:r>
                        <a:t> - Track and report on quality metrics derived from AI-assisted testing</a:t>
                      </a:r>
                    </a:p>
                  </a:txBody>
                  <a:tcPr/>
                </a:tc>
                <a:extLst>
                  <a:ext uri="{0D108BD9-81ED-4DB2-BD59-A6C34878D82A}">
                    <a16:rowId xmlns:a16="http://schemas.microsoft.com/office/drawing/2014/main" val="10003"/>
                  </a:ext>
                </a:extLst>
              </a:tr>
              <a:tr h="0">
                <a:tc>
                  <a:txBody>
                    <a:bodyPr/>
                    <a:lstStyle/>
                    <a:p>
                      <a:pPr marL="0" lvl="0" indent="0">
                        <a:buNone/>
                      </a:pPr>
                      <a:r>
                        <a:rPr b="1"/>
                        <a:t>Performance Testing</a:t>
                      </a:r>
                      <a:r>
                        <a:t> - Design load, stress, and performance test strategies</a:t>
                      </a:r>
                    </a:p>
                  </a:txBody>
                  <a:tcPr/>
                </a:tc>
                <a:tc>
                  <a:txBody>
                    <a:bodyPr/>
                    <a:lstStyle/>
                    <a:p>
                      <a:pPr marL="0" lvl="0" indent="0">
                        <a:buNone/>
                      </a:pPr>
                      <a:r>
                        <a:rPr b="1"/>
                        <a:t>Test Maintenance</a:t>
                      </a:r>
                      <a:r>
                        <a:t> - Keep AI-generated test suites current with application changes</a:t>
                      </a:r>
                    </a:p>
                  </a:txBody>
                  <a:tcPr/>
                </a:tc>
                <a:extLst>
                  <a:ext uri="{0D108BD9-81ED-4DB2-BD59-A6C34878D82A}">
                    <a16:rowId xmlns:a16="http://schemas.microsoft.com/office/drawing/2014/main" val="10004"/>
                  </a:ext>
                </a:extLst>
              </a:tr>
              <a:tr h="0">
                <a:tc>
                  <a:txBody>
                    <a:bodyPr/>
                    <a:lstStyle/>
                    <a:p>
                      <a:pPr marL="0" lvl="0" indent="0">
                        <a:buNone/>
                      </a:pPr>
                      <a:r>
                        <a:rPr b="1"/>
                        <a:t>Defect Analysis</a:t>
                      </a:r>
                      <a:r>
                        <a:t> - Use AI for root cause analysis and bug reproduction</a:t>
                      </a:r>
                    </a:p>
                  </a:txBody>
                  <a:tcPr/>
                </a:tc>
                <a:tc>
                  <a:txBody>
                    <a:bodyPr/>
                    <a:lstStyle/>
                    <a:p>
                      <a:pPr marL="0" lvl="0" indent="0">
                        <a:buNone/>
                      </a:pPr>
                      <a:r>
                        <a:rPr b="1" dirty="0"/>
                        <a:t>Bug Triage</a:t>
                      </a:r>
                      <a:r>
                        <a:rPr dirty="0"/>
                        <a:t> - Prioritize and categorize defects with AI analysis support</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SRE (Site Reliability Engineer)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88077965"/>
              </p:ext>
            </p:extLst>
          </p:nvPr>
        </p:nvGraphicFramePr>
        <p:xfrm>
          <a:off x="457200" y="1193800"/>
          <a:ext cx="8229600" cy="2811780"/>
        </p:xfrm>
        <a:graphic>
          <a:graphicData uri="http://schemas.openxmlformats.org/drawingml/2006/table">
            <a:tbl>
              <a:tblPr firstRow="1" bandRow="1">
                <a:tableStyleId>{FABFCF23-3B69-468F-B69F-88F6DE6A72F2}</a:tableStyleId>
              </a:tblPr>
              <a:tblGrid>
                <a:gridCol w="3911600">
                  <a:extLst>
                    <a:ext uri="{9D8B030D-6E8A-4147-A177-3AD203B41FA5}">
                      <a16:colId xmlns:a16="http://schemas.microsoft.com/office/drawing/2014/main" val="20000"/>
                    </a:ext>
                  </a:extLst>
                </a:gridCol>
                <a:gridCol w="4318000">
                  <a:extLst>
                    <a:ext uri="{9D8B030D-6E8A-4147-A177-3AD203B41FA5}">
                      <a16:colId xmlns:a16="http://schemas.microsoft.com/office/drawing/2014/main" val="20001"/>
                    </a:ext>
                  </a:extLst>
                </a:gridCol>
              </a:tblGrid>
              <a:tr h="0">
                <a:tc>
                  <a:txBody>
                    <a:bodyPr/>
                    <a:lstStyle/>
                    <a:p>
                      <a:pPr marL="0" lvl="0" indent="0">
                        <a:buNone/>
                      </a:pPr>
                      <a:r>
                        <a:rPr b="1"/>
                        <a:t>Skills</a:t>
                      </a:r>
                    </a:p>
                  </a:txBody>
                  <a:tcPr/>
                </a:tc>
                <a:tc>
                  <a:txBody>
                    <a:bodyPr/>
                    <a:lstStyle/>
                    <a:p>
                      <a:pPr marL="0" lvl="0" indent="0">
                        <a:buNone/>
                      </a:pPr>
                      <a:r>
                        <a:rPr b="1"/>
                        <a:t>Responsibilities</a:t>
                      </a:r>
                    </a:p>
                  </a:txBody>
                  <a:tcPr/>
                </a:tc>
                <a:extLst>
                  <a:ext uri="{0D108BD9-81ED-4DB2-BD59-A6C34878D82A}">
                    <a16:rowId xmlns:a16="http://schemas.microsoft.com/office/drawing/2014/main" val="10000"/>
                  </a:ext>
                </a:extLst>
              </a:tr>
              <a:tr h="0">
                <a:tc>
                  <a:txBody>
                    <a:bodyPr/>
                    <a:lstStyle/>
                    <a:p>
                      <a:pPr marL="0" lvl="0" indent="0">
                        <a:buNone/>
                      </a:pPr>
                      <a:r>
                        <a:rPr b="1"/>
                        <a:t>Incident Response</a:t>
                      </a:r>
                      <a:r>
                        <a:t> - Use AI for rapid incident analysis, diagnosis, and resolution</a:t>
                      </a:r>
                    </a:p>
                  </a:txBody>
                  <a:tcPr/>
                </a:tc>
                <a:tc>
                  <a:txBody>
                    <a:bodyPr/>
                    <a:lstStyle/>
                    <a:p>
                      <a:pPr marL="0" lvl="0" indent="0">
                        <a:buNone/>
                      </a:pPr>
                      <a:r>
                        <a:rPr b="1"/>
                        <a:t>System Reliability</a:t>
                      </a:r>
                      <a:r>
                        <a:t> - Maintain service availability using AI-driven monitoring and response</a:t>
                      </a:r>
                    </a:p>
                  </a:txBody>
                  <a:tcPr/>
                </a:tc>
                <a:extLst>
                  <a:ext uri="{0D108BD9-81ED-4DB2-BD59-A6C34878D82A}">
                    <a16:rowId xmlns:a16="http://schemas.microsoft.com/office/drawing/2014/main" val="10001"/>
                  </a:ext>
                </a:extLst>
              </a:tr>
              <a:tr h="0">
                <a:tc>
                  <a:txBody>
                    <a:bodyPr/>
                    <a:lstStyle/>
                    <a:p>
                      <a:pPr marL="0" lvl="0" indent="0">
                        <a:buNone/>
                      </a:pPr>
                      <a:r>
                        <a:rPr b="1"/>
                        <a:t>SLA/SLO Monitoring</a:t>
                      </a:r>
                      <a:r>
                        <a:t> - Generate comprehensive reliability metrics and alerting</a:t>
                      </a:r>
                    </a:p>
                  </a:txBody>
                  <a:tcPr/>
                </a:tc>
                <a:tc>
                  <a:txBody>
                    <a:bodyPr/>
                    <a:lstStyle/>
                    <a:p>
                      <a:pPr marL="0" lvl="0" indent="0">
                        <a:buNone/>
                      </a:pPr>
                      <a:r>
                        <a:rPr b="1"/>
                        <a:t>Performance Optimization</a:t>
                      </a:r>
                      <a:r>
                        <a:t> - Continuously improve system performance with AI insights</a:t>
                      </a:r>
                    </a:p>
                  </a:txBody>
                  <a:tcPr/>
                </a:tc>
                <a:extLst>
                  <a:ext uri="{0D108BD9-81ED-4DB2-BD59-A6C34878D82A}">
                    <a16:rowId xmlns:a16="http://schemas.microsoft.com/office/drawing/2014/main" val="10002"/>
                  </a:ext>
                </a:extLst>
              </a:tr>
              <a:tr h="0">
                <a:tc>
                  <a:txBody>
                    <a:bodyPr/>
                    <a:lstStyle/>
                    <a:p>
                      <a:pPr marL="0" lvl="0" indent="0">
                        <a:buNone/>
                      </a:pPr>
                      <a:r>
                        <a:rPr b="1"/>
                        <a:t>Capacity Planning</a:t>
                      </a:r>
                      <a:r>
                        <a:t> - Leverage AI for resource forecasting and scaling decisions</a:t>
                      </a:r>
                    </a:p>
                  </a:txBody>
                  <a:tcPr/>
                </a:tc>
                <a:tc>
                  <a:txBody>
                    <a:bodyPr/>
                    <a:lstStyle/>
                    <a:p>
                      <a:pPr marL="0" lvl="0" indent="0">
                        <a:buNone/>
                      </a:pPr>
                      <a:r>
                        <a:rPr b="1"/>
                        <a:t>Incident Documentation</a:t>
                      </a:r>
                      <a:r>
                        <a:t> - Create detailed incident reports and prevention strategies</a:t>
                      </a:r>
                    </a:p>
                  </a:txBody>
                  <a:tcPr/>
                </a:tc>
                <a:extLst>
                  <a:ext uri="{0D108BD9-81ED-4DB2-BD59-A6C34878D82A}">
                    <a16:rowId xmlns:a16="http://schemas.microsoft.com/office/drawing/2014/main" val="10003"/>
                  </a:ext>
                </a:extLst>
              </a:tr>
              <a:tr h="0">
                <a:tc>
                  <a:txBody>
                    <a:bodyPr/>
                    <a:lstStyle/>
                    <a:p>
                      <a:pPr marL="0" lvl="0" indent="0">
                        <a:buNone/>
                      </a:pPr>
                      <a:r>
                        <a:rPr b="1"/>
                        <a:t>Post-mortem Analysis</a:t>
                      </a:r>
                      <a:r>
                        <a:t> - Create thorough incident reviews with AI assistance</a:t>
                      </a:r>
                    </a:p>
                  </a:txBody>
                  <a:tcPr/>
                </a:tc>
                <a:tc>
                  <a:txBody>
                    <a:bodyPr/>
                    <a:lstStyle/>
                    <a:p>
                      <a:pPr marL="0" lvl="0" indent="0">
                        <a:buNone/>
                      </a:pPr>
                      <a:r>
                        <a:rPr b="1"/>
                        <a:t>Change Management</a:t>
                      </a:r>
                      <a:r>
                        <a:t> - Assess deployment risks using AI-powered analysis</a:t>
                      </a:r>
                    </a:p>
                  </a:txBody>
                  <a:tcPr/>
                </a:tc>
                <a:extLst>
                  <a:ext uri="{0D108BD9-81ED-4DB2-BD59-A6C34878D82A}">
                    <a16:rowId xmlns:a16="http://schemas.microsoft.com/office/drawing/2014/main" val="10004"/>
                  </a:ext>
                </a:extLst>
              </a:tr>
              <a:tr h="0">
                <a:tc>
                  <a:txBody>
                    <a:bodyPr/>
                    <a:lstStyle/>
                    <a:p>
                      <a:pPr marL="0" lvl="0" indent="0">
                        <a:buNone/>
                      </a:pPr>
                      <a:r>
                        <a:rPr b="1"/>
                        <a:t>Reliability Engineering</a:t>
                      </a:r>
                      <a:r>
                        <a:t> - Design fault-tolerant systems with AI recommendations</a:t>
                      </a:r>
                    </a:p>
                  </a:txBody>
                  <a:tcPr/>
                </a:tc>
                <a:tc>
                  <a:txBody>
                    <a:bodyPr/>
                    <a:lstStyle/>
                    <a:p>
                      <a:pPr marL="0" lvl="0" indent="0">
                        <a:buNone/>
                      </a:pPr>
                      <a:r>
                        <a:rPr b="1" dirty="0"/>
                        <a:t>On-call Excellence</a:t>
                      </a:r>
                      <a:r>
                        <a:rPr dirty="0"/>
                        <a:t> - Optimize on-call procedures and reduce MTTR with AI support</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5A13-09BE-07DF-26D2-33DAB2032FB6}"/>
              </a:ext>
            </a:extLst>
          </p:cNvPr>
          <p:cNvSpPr>
            <a:spLocks noGrp="1"/>
          </p:cNvSpPr>
          <p:nvPr>
            <p:ph type="title"/>
          </p:nvPr>
        </p:nvSpPr>
        <p:spPr/>
        <p:txBody>
          <a:bodyPr>
            <a:normAutofit fontScale="90000"/>
          </a:bodyPr>
          <a:lstStyle/>
          <a:p>
            <a:r>
              <a:rPr lang="en-US" dirty="0"/>
              <a:t>Solution Architect Prompts</a:t>
            </a:r>
          </a:p>
        </p:txBody>
      </p:sp>
      <p:graphicFrame>
        <p:nvGraphicFramePr>
          <p:cNvPr id="7" name="Content Placeholder 3">
            <a:extLst>
              <a:ext uri="{FF2B5EF4-FFF2-40B4-BE49-F238E27FC236}">
                <a16:creationId xmlns:a16="http://schemas.microsoft.com/office/drawing/2014/main" id="{A65F688E-CEC1-CC07-F162-8F46D986CA98}"/>
              </a:ext>
            </a:extLst>
          </p:cNvPr>
          <p:cNvGraphicFramePr>
            <a:graphicFrameLocks noGrp="1"/>
          </p:cNvGraphicFramePr>
          <p:nvPr>
            <p:ph idx="1"/>
            <p:extLst>
              <p:ext uri="{D42A27DB-BD31-4B8C-83A1-F6EECF244321}">
                <p14:modId xmlns:p14="http://schemas.microsoft.com/office/powerpoint/2010/main" val="2255588581"/>
              </p:ext>
            </p:extLst>
          </p:nvPr>
        </p:nvGraphicFramePr>
        <p:xfrm>
          <a:off x="628650" y="1095375"/>
          <a:ext cx="7887915" cy="3456816"/>
        </p:xfrm>
        <a:graphic>
          <a:graphicData uri="http://schemas.openxmlformats.org/drawingml/2006/table">
            <a:tbl>
              <a:tblPr firstRow="1">
                <a:tableStyleId>{FABFCF23-3B69-468F-B69F-88F6DE6A72F2}</a:tableStyleId>
              </a:tblPr>
              <a:tblGrid>
                <a:gridCol w="3217941">
                  <a:extLst>
                    <a:ext uri="{9D8B030D-6E8A-4147-A177-3AD203B41FA5}">
                      <a16:colId xmlns:a16="http://schemas.microsoft.com/office/drawing/2014/main" val="2881061085"/>
                    </a:ext>
                  </a:extLst>
                </a:gridCol>
                <a:gridCol w="4669974">
                  <a:extLst>
                    <a:ext uri="{9D8B030D-6E8A-4147-A177-3AD203B41FA5}">
                      <a16:colId xmlns:a16="http://schemas.microsoft.com/office/drawing/2014/main" val="1829283823"/>
                    </a:ext>
                  </a:extLst>
                </a:gridCol>
              </a:tblGrid>
              <a:tr h="314256">
                <a:tc>
                  <a:txBody>
                    <a:bodyPr/>
                    <a:lstStyle/>
                    <a:p>
                      <a:pPr marL="0" marR="0" fontAlgn="t">
                        <a:buNone/>
                      </a:pPr>
                      <a:r>
                        <a:rPr lang="en-US" sz="1100">
                          <a:effectLst/>
                        </a:rPr>
                        <a:t>Prompt File</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Description</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469250328"/>
                  </a:ext>
                </a:extLst>
              </a:tr>
              <a:tr h="314256">
                <a:tc>
                  <a:txBody>
                    <a:bodyPr/>
                    <a:lstStyle/>
                    <a:p>
                      <a:pPr marL="0" marR="0" fontAlgn="t">
                        <a:buNone/>
                      </a:pPr>
                      <a:r>
                        <a:rPr lang="en-US" sz="1100">
                          <a:effectLst/>
                        </a:rPr>
                        <a:t>architecture-design.prompt.md</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Comprehensive system architecture designs</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3447864658"/>
                  </a:ext>
                </a:extLst>
              </a:tr>
              <a:tr h="314256">
                <a:tc>
                  <a:txBody>
                    <a:bodyPr/>
                    <a:lstStyle/>
                    <a:p>
                      <a:pPr marL="0" marR="0" fontAlgn="t">
                        <a:buNone/>
                      </a:pPr>
                      <a:r>
                        <a:rPr lang="en-US" sz="1100">
                          <a:effectLst/>
                        </a:rPr>
                        <a:t>pattern-analysis.prompt.md</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Architectural pattern analysis and recommendations</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2313302320"/>
                  </a:ext>
                </a:extLst>
              </a:tr>
              <a:tr h="314256">
                <a:tc>
                  <a:txBody>
                    <a:bodyPr/>
                    <a:lstStyle/>
                    <a:p>
                      <a:pPr marL="0" marR="0" fontAlgn="t">
                        <a:buNone/>
                      </a:pPr>
                      <a:r>
                        <a:rPr lang="en-US" sz="1100">
                          <a:effectLst/>
                        </a:rPr>
                        <a:t>technology-evaluation.prompt.md</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Technology evaluation and selection</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905596791"/>
                  </a:ext>
                </a:extLst>
              </a:tr>
              <a:tr h="314256">
                <a:tc>
                  <a:txBody>
                    <a:bodyPr/>
                    <a:lstStyle/>
                    <a:p>
                      <a:pPr marL="0" marR="0" fontAlgn="t">
                        <a:buNone/>
                      </a:pPr>
                      <a:r>
                        <a:rPr lang="en-US" sz="1100">
                          <a:effectLst/>
                        </a:rPr>
                        <a:t>scalability-planning.prompt.md</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Scalability and capacity planning</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2405897616"/>
                  </a:ext>
                </a:extLst>
              </a:tr>
              <a:tr h="314256">
                <a:tc>
                  <a:txBody>
                    <a:bodyPr/>
                    <a:lstStyle/>
                    <a:p>
                      <a:pPr marL="0" marR="0" fontAlgn="t">
                        <a:buNone/>
                      </a:pPr>
                      <a:r>
                        <a:rPr lang="en-US" sz="1100">
                          <a:effectLst/>
                        </a:rPr>
                        <a:t>integration-design.prompt.md</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System integration and API design</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3558223382"/>
                  </a:ext>
                </a:extLst>
              </a:tr>
              <a:tr h="314256">
                <a:tc>
                  <a:txBody>
                    <a:bodyPr/>
                    <a:lstStyle/>
                    <a:p>
                      <a:pPr marL="0" marR="0" fontAlgn="t">
                        <a:buNone/>
                      </a:pPr>
                      <a:r>
                        <a:rPr lang="en-US" sz="1100">
                          <a:effectLst/>
                        </a:rPr>
                        <a:t>security-architecture.prompt.md</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Security controls and threat mitigation</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899883846"/>
                  </a:ext>
                </a:extLst>
              </a:tr>
              <a:tr h="314256">
                <a:tc>
                  <a:txBody>
                    <a:bodyPr/>
                    <a:lstStyle/>
                    <a:p>
                      <a:pPr marL="0" marR="0" fontAlgn="t">
                        <a:buNone/>
                      </a:pPr>
                      <a:r>
                        <a:rPr lang="en-US" sz="1100">
                          <a:effectLst/>
                        </a:rPr>
                        <a:t>performance-analysis.prompt.md</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Performance analysis and bottleneck identification</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795159104"/>
                  </a:ext>
                </a:extLst>
              </a:tr>
              <a:tr h="314256">
                <a:tc>
                  <a:txBody>
                    <a:bodyPr/>
                    <a:lstStyle/>
                    <a:p>
                      <a:pPr marL="0" marR="0" fontAlgn="t">
                        <a:buNone/>
                      </a:pPr>
                      <a:r>
                        <a:rPr lang="en-US" sz="1100">
                          <a:effectLst/>
                        </a:rPr>
                        <a:t>migration-strategy.prompt.md </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System migration and modernization planning</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2373535624"/>
                  </a:ext>
                </a:extLst>
              </a:tr>
              <a:tr h="314256">
                <a:tc>
                  <a:txBody>
                    <a:bodyPr/>
                    <a:lstStyle/>
                    <a:p>
                      <a:pPr marL="0" marR="0" fontAlgn="t">
                        <a:buNone/>
                      </a:pPr>
                      <a:r>
                        <a:rPr lang="en-US" sz="1100">
                          <a:effectLst/>
                        </a:rPr>
                        <a:t>compliance-check.prompt.md </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a:effectLst/>
                        </a:rPr>
                        <a:t>Compliance validation and standards alignment</a:t>
                      </a:r>
                      <a:endParaRPr lang="en-US" sz="1100">
                        <a:effectLst/>
                        <a:latin typeface="Calibri" panose="020F0502020204030204" pitchFamily="34" charset="0"/>
                      </a:endParaRPr>
                    </a:p>
                  </a:txBody>
                  <a:tcPr marL="50800" marR="50800" marT="50800" marB="50800"/>
                </a:tc>
                <a:extLst>
                  <a:ext uri="{0D108BD9-81ED-4DB2-BD59-A6C34878D82A}">
                    <a16:rowId xmlns:a16="http://schemas.microsoft.com/office/drawing/2014/main" val="2745448672"/>
                  </a:ext>
                </a:extLst>
              </a:tr>
              <a:tr h="314256">
                <a:tc>
                  <a:txBody>
                    <a:bodyPr/>
                    <a:lstStyle/>
                    <a:p>
                      <a:pPr marL="0" marR="0" fontAlgn="t">
                        <a:buNone/>
                      </a:pPr>
                      <a:r>
                        <a:rPr lang="en-US" sz="1100">
                          <a:effectLst/>
                        </a:rPr>
                        <a:t>risk-assessment.prompt.md </a:t>
                      </a:r>
                      <a:endParaRPr lang="en-US" sz="1100">
                        <a:effectLst/>
                        <a:latin typeface="Calibri" panose="020F0502020204030204" pitchFamily="34" charset="0"/>
                      </a:endParaRPr>
                    </a:p>
                  </a:txBody>
                  <a:tcPr marL="50800" marR="50800" marT="50800" marB="50800"/>
                </a:tc>
                <a:tc>
                  <a:txBody>
                    <a:bodyPr/>
                    <a:lstStyle/>
                    <a:p>
                      <a:pPr marL="0" marR="0" fontAlgn="t">
                        <a:buNone/>
                      </a:pPr>
                      <a:r>
                        <a:rPr lang="en-US" sz="1100" dirty="0">
                          <a:effectLst/>
                        </a:rPr>
                        <a:t>Architectural risk assessment and mitigation</a:t>
                      </a:r>
                      <a:endParaRPr lang="en-US" sz="1100" dirty="0">
                        <a:effectLst/>
                        <a:latin typeface="Calibri" panose="020F0502020204030204" pitchFamily="34" charset="0"/>
                      </a:endParaRPr>
                    </a:p>
                  </a:txBody>
                  <a:tcPr marL="50800" marR="50800" marT="50800" marB="50800"/>
                </a:tc>
                <a:extLst>
                  <a:ext uri="{0D108BD9-81ED-4DB2-BD59-A6C34878D82A}">
                    <a16:rowId xmlns:a16="http://schemas.microsoft.com/office/drawing/2014/main" val="3371524656"/>
                  </a:ext>
                </a:extLst>
              </a:tr>
            </a:tbl>
          </a:graphicData>
        </a:graphic>
      </p:graphicFrame>
    </p:spTree>
    <p:extLst>
      <p:ext uri="{BB962C8B-B14F-4D97-AF65-F5344CB8AC3E}">
        <p14:creationId xmlns:p14="http://schemas.microsoft.com/office/powerpoint/2010/main" val="38072351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Controlling GitHub Copilot Instruction Files</a:t>
            </a:r>
          </a:p>
        </p:txBody>
      </p:sp>
      <p:sp>
        <p:nvSpPr>
          <p:cNvPr id="3" name="Content Placeholder 2"/>
          <p:cNvSpPr>
            <a:spLocks noGrp="1"/>
          </p:cNvSpPr>
          <p:nvPr>
            <p:ph idx="1"/>
          </p:nvPr>
        </p:nvSpPr>
        <p:spPr/>
        <p:txBody>
          <a:bodyPr/>
          <a:lstStyle/>
          <a:p>
            <a:pPr marL="0" lvl="0" indent="0">
              <a:buNone/>
            </a:pPr>
            <a:r>
              <a:rPr b="1"/>
              <a:t>Understanding Context Submission in AI-Assisted Development</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15D9-C82B-0277-6627-5BE32019CB34}"/>
              </a:ext>
            </a:extLst>
          </p:cNvPr>
          <p:cNvSpPr>
            <a:spLocks noGrp="1"/>
          </p:cNvSpPr>
          <p:nvPr>
            <p:ph type="title"/>
          </p:nvPr>
        </p:nvSpPr>
        <p:spPr/>
        <p:txBody>
          <a:bodyPr>
            <a:noAutofit/>
          </a:bodyPr>
          <a:lstStyle/>
          <a:p>
            <a:r>
              <a:rPr lang="en-US" sz="2400" b="0" dirty="0"/>
              <a:t>If you said: </a:t>
            </a:r>
            <a:r>
              <a:rPr lang="en-US" sz="2400" b="0" i="1" dirty="0"/>
              <a:t>"Design an architecture for a Windows desktop application that manages real-time inventory for a warehouse"</a:t>
            </a:r>
            <a:endParaRPr lang="en-US" sz="2400" dirty="0"/>
          </a:p>
        </p:txBody>
      </p:sp>
      <p:sp>
        <p:nvSpPr>
          <p:cNvPr id="3" name="Content Placeholder 2">
            <a:extLst>
              <a:ext uri="{FF2B5EF4-FFF2-40B4-BE49-F238E27FC236}">
                <a16:creationId xmlns:a16="http://schemas.microsoft.com/office/drawing/2014/main" id="{4EC20C40-8652-01D7-987E-E8DE82175735}"/>
              </a:ext>
            </a:extLst>
          </p:cNvPr>
          <p:cNvSpPr>
            <a:spLocks noGrp="1"/>
          </p:cNvSpPr>
          <p:nvPr>
            <p:ph idx="1"/>
          </p:nvPr>
        </p:nvSpPr>
        <p:spPr>
          <a:xfrm>
            <a:off x="628651" y="1271210"/>
            <a:ext cx="7886700" cy="3263504"/>
          </a:xfrm>
        </p:spPr>
        <p:txBody>
          <a:bodyPr>
            <a:normAutofit fontScale="77500" lnSpcReduction="20000"/>
          </a:bodyPr>
          <a:lstStyle/>
          <a:p>
            <a:pPr marL="0" indent="0">
              <a:buNone/>
            </a:pPr>
            <a:r>
              <a:rPr lang="en-US" dirty="0"/>
              <a:t>The </a:t>
            </a:r>
            <a:r>
              <a:rPr lang="en-US" dirty="0" err="1"/>
              <a:t>chatmode</a:t>
            </a:r>
            <a:r>
              <a:rPr lang="en-US" dirty="0"/>
              <a:t> would deliver:</a:t>
            </a:r>
          </a:p>
          <a:p>
            <a:r>
              <a:rPr lang="en-US" dirty="0"/>
              <a:t>Component breakdown (UI for warehouse staff, inventory service, database layer, real-time sync)</a:t>
            </a:r>
          </a:p>
          <a:p>
            <a:r>
              <a:rPr lang="en-US" dirty="0"/>
              <a:t>Tech stack (</a:t>
            </a:r>
            <a:r>
              <a:rPr lang="en-US" dirty="0" err="1"/>
              <a:t>WinUI</a:t>
            </a:r>
            <a:r>
              <a:rPr lang="en-US" dirty="0"/>
              <a:t> 3 or WPF, .NET 8, SQL Server, </a:t>
            </a:r>
            <a:r>
              <a:rPr lang="en-US" dirty="0" err="1"/>
              <a:t>SignalR</a:t>
            </a:r>
            <a:r>
              <a:rPr lang="en-US" dirty="0"/>
              <a:t> for real-time updates)</a:t>
            </a:r>
          </a:p>
          <a:p>
            <a:r>
              <a:rPr lang="en-US" dirty="0"/>
              <a:t>Patterns (MVVM for UI, Repository pattern for data, async/await for responsiveness)</a:t>
            </a:r>
          </a:p>
          <a:p>
            <a:r>
              <a:rPr lang="en-US" dirty="0"/>
              <a:t>Performance angles (connection pooling, efficient queries, UI thread optimization)</a:t>
            </a:r>
          </a:p>
          <a:p>
            <a:r>
              <a:rPr lang="en-US" dirty="0"/>
              <a:t>Security (role-based access, encrypted communications, audit logging)</a:t>
            </a:r>
          </a:p>
          <a:p>
            <a:r>
              <a:rPr lang="en-US" dirty="0"/>
              <a:t>Rollout plan (Phase 1: core inventory, Phase 2: real-time sync, Phase 3: analytics)</a:t>
            </a:r>
          </a:p>
        </p:txBody>
      </p:sp>
    </p:spTree>
    <p:extLst>
      <p:ext uri="{BB962C8B-B14F-4D97-AF65-F5344CB8AC3E}">
        <p14:creationId xmlns:p14="http://schemas.microsoft.com/office/powerpoint/2010/main" val="35053188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D9A8-C2EA-5F2C-FAA3-014840E7D5E4}"/>
              </a:ext>
            </a:extLst>
          </p:cNvPr>
          <p:cNvSpPr>
            <a:spLocks noGrp="1"/>
          </p:cNvSpPr>
          <p:nvPr>
            <p:ph type="title"/>
          </p:nvPr>
        </p:nvSpPr>
        <p:spPr/>
        <p:txBody>
          <a:bodyPr>
            <a:normAutofit fontScale="90000"/>
          </a:bodyPr>
          <a:lstStyle/>
          <a:p>
            <a:r>
              <a:rPr lang="en-US" dirty="0"/>
              <a:t>Core Instructions</a:t>
            </a:r>
          </a:p>
        </p:txBody>
      </p:sp>
      <p:graphicFrame>
        <p:nvGraphicFramePr>
          <p:cNvPr id="4" name="Content Placeholder 3">
            <a:extLst>
              <a:ext uri="{FF2B5EF4-FFF2-40B4-BE49-F238E27FC236}">
                <a16:creationId xmlns:a16="http://schemas.microsoft.com/office/drawing/2014/main" id="{74EEE5E6-1B3A-0144-C88D-84D15271FD03}"/>
              </a:ext>
            </a:extLst>
          </p:cNvPr>
          <p:cNvGraphicFramePr>
            <a:graphicFrameLocks noGrp="1"/>
          </p:cNvGraphicFramePr>
          <p:nvPr>
            <p:ph idx="1"/>
            <p:extLst>
              <p:ext uri="{D42A27DB-BD31-4B8C-83A1-F6EECF244321}">
                <p14:modId xmlns:p14="http://schemas.microsoft.com/office/powerpoint/2010/main" val="113260826"/>
              </p:ext>
            </p:extLst>
          </p:nvPr>
        </p:nvGraphicFramePr>
        <p:xfrm>
          <a:off x="628651" y="1031846"/>
          <a:ext cx="7693227" cy="3489822"/>
        </p:xfrm>
        <a:graphic>
          <a:graphicData uri="http://schemas.openxmlformats.org/drawingml/2006/table">
            <a:tbl>
              <a:tblPr firstRow="1">
                <a:tableStyleId>{FABFCF23-3B69-468F-B69F-88F6DE6A72F2}</a:tableStyleId>
              </a:tblPr>
              <a:tblGrid>
                <a:gridCol w="3089922">
                  <a:extLst>
                    <a:ext uri="{9D8B030D-6E8A-4147-A177-3AD203B41FA5}">
                      <a16:colId xmlns:a16="http://schemas.microsoft.com/office/drawing/2014/main" val="3459932695"/>
                    </a:ext>
                  </a:extLst>
                </a:gridCol>
                <a:gridCol w="4603305">
                  <a:extLst>
                    <a:ext uri="{9D8B030D-6E8A-4147-A177-3AD203B41FA5}">
                      <a16:colId xmlns:a16="http://schemas.microsoft.com/office/drawing/2014/main" val="1422433491"/>
                    </a:ext>
                  </a:extLst>
                </a:gridCol>
              </a:tblGrid>
              <a:tr h="526953">
                <a:tc>
                  <a:txBody>
                    <a:bodyPr/>
                    <a:lstStyle/>
                    <a:p>
                      <a:pPr marL="0" marR="0" fontAlgn="t">
                        <a:buNone/>
                      </a:pPr>
                      <a:r>
                        <a:rPr lang="en-US" sz="1400">
                          <a:effectLst/>
                        </a:rPr>
                        <a:t>Instruction File</a:t>
                      </a:r>
                      <a:endParaRPr lang="en-US" sz="1400">
                        <a:effectLst/>
                        <a:latin typeface="Calibri" panose="020F0502020204030204" pitchFamily="34" charset="0"/>
                      </a:endParaRPr>
                    </a:p>
                  </a:txBody>
                  <a:tcPr marL="50800" marR="50800" marT="50800" marB="50800"/>
                </a:tc>
                <a:tc>
                  <a:txBody>
                    <a:bodyPr/>
                    <a:lstStyle/>
                    <a:p>
                      <a:pPr marL="0" marR="0" fontAlgn="t">
                        <a:buNone/>
                      </a:pPr>
                      <a:r>
                        <a:rPr lang="en-US" sz="1400">
                          <a:effectLst/>
                        </a:rPr>
                        <a:t>Purpose</a:t>
                      </a:r>
                      <a:endParaRPr lang="en-US" sz="1400">
                        <a:effectLst/>
                        <a:latin typeface="Calibri" panose="020F0502020204030204" pitchFamily="34" charset="0"/>
                      </a:endParaRPr>
                    </a:p>
                  </a:txBody>
                  <a:tcPr marL="50800" marR="50800" marT="50800" marB="50800"/>
                </a:tc>
                <a:extLst>
                  <a:ext uri="{0D108BD9-81ED-4DB2-BD59-A6C34878D82A}">
                    <a16:rowId xmlns:a16="http://schemas.microsoft.com/office/drawing/2014/main" val="1278902151"/>
                  </a:ext>
                </a:extLst>
              </a:tr>
              <a:tr h="526953">
                <a:tc>
                  <a:txBody>
                    <a:bodyPr/>
                    <a:lstStyle/>
                    <a:p>
                      <a:pPr marL="0" marR="0" fontAlgn="t">
                        <a:buNone/>
                      </a:pPr>
                      <a:r>
                        <a:rPr lang="en-US" sz="1400">
                          <a:effectLst/>
                        </a:rPr>
                        <a:t>ai-assisted-output.instructions.md</a:t>
                      </a:r>
                      <a:endParaRPr lang="en-US" sz="1400">
                        <a:effectLst/>
                        <a:latin typeface="Calibri" panose="020F0502020204030204" pitchFamily="34" charset="0"/>
                      </a:endParaRPr>
                    </a:p>
                  </a:txBody>
                  <a:tcPr marL="50800" marR="50800" marT="50800" marB="50800"/>
                </a:tc>
                <a:tc>
                  <a:txBody>
                    <a:bodyPr/>
                    <a:lstStyle/>
                    <a:p>
                      <a:pPr marL="0" marR="0" fontAlgn="t">
                        <a:buNone/>
                      </a:pPr>
                      <a:r>
                        <a:rPr lang="en-US" sz="1400">
                          <a:effectLst/>
                        </a:rPr>
                        <a:t>Guidance for AI generated artifacts</a:t>
                      </a:r>
                      <a:endParaRPr lang="en-US" sz="1400">
                        <a:effectLst/>
                        <a:latin typeface="Calibri" panose="020F0502020204030204" pitchFamily="34" charset="0"/>
                      </a:endParaRPr>
                    </a:p>
                  </a:txBody>
                  <a:tcPr marL="50800" marR="50800" marT="50800" marB="50800"/>
                </a:tc>
                <a:extLst>
                  <a:ext uri="{0D108BD9-81ED-4DB2-BD59-A6C34878D82A}">
                    <a16:rowId xmlns:a16="http://schemas.microsoft.com/office/drawing/2014/main" val="738283939"/>
                  </a:ext>
                </a:extLst>
              </a:tr>
              <a:tr h="526953">
                <a:tc>
                  <a:txBody>
                    <a:bodyPr/>
                    <a:lstStyle/>
                    <a:p>
                      <a:pPr marL="0" marR="0" fontAlgn="t">
                        <a:buNone/>
                      </a:pPr>
                      <a:r>
                        <a:rPr lang="en-US" sz="1400" dirty="0">
                          <a:effectLst/>
                        </a:rPr>
                        <a:t>chatmode-file.instructions.md</a:t>
                      </a:r>
                      <a:endParaRPr lang="en-US" sz="1400" dirty="0">
                        <a:effectLst/>
                        <a:latin typeface="Calibri" panose="020F0502020204030204" pitchFamily="34" charset="0"/>
                      </a:endParaRPr>
                    </a:p>
                  </a:txBody>
                  <a:tcPr marL="50800" marR="50800" marT="50800" marB="50800"/>
                </a:tc>
                <a:tc>
                  <a:txBody>
                    <a:bodyPr/>
                    <a:lstStyle/>
                    <a:p>
                      <a:pPr marL="0" marR="0" fontAlgn="t">
                        <a:buNone/>
                      </a:pPr>
                      <a:r>
                        <a:rPr lang="en-US" sz="1400">
                          <a:effectLst/>
                        </a:rPr>
                        <a:t>Guidance for generating chat modes</a:t>
                      </a:r>
                      <a:endParaRPr lang="en-US" sz="1400">
                        <a:effectLst/>
                        <a:latin typeface="Calibri" panose="020F0502020204030204" pitchFamily="34" charset="0"/>
                      </a:endParaRPr>
                    </a:p>
                  </a:txBody>
                  <a:tcPr marL="50800" marR="50800" marT="50800" marB="50800"/>
                </a:tc>
                <a:extLst>
                  <a:ext uri="{0D108BD9-81ED-4DB2-BD59-A6C34878D82A}">
                    <a16:rowId xmlns:a16="http://schemas.microsoft.com/office/drawing/2014/main" val="778921446"/>
                  </a:ext>
                </a:extLst>
              </a:tr>
              <a:tr h="526953">
                <a:tc>
                  <a:txBody>
                    <a:bodyPr/>
                    <a:lstStyle/>
                    <a:p>
                      <a:pPr marL="0" marR="0" fontAlgn="t">
                        <a:buNone/>
                      </a:pPr>
                      <a:r>
                        <a:rPr lang="en-US" sz="1400" dirty="0">
                          <a:effectLst/>
                        </a:rPr>
                        <a:t>instruction-files.instructions.md</a:t>
                      </a:r>
                      <a:endParaRPr lang="en-US" sz="1400" dirty="0">
                        <a:effectLst/>
                        <a:latin typeface="Calibri" panose="020F0502020204030204" pitchFamily="34" charset="0"/>
                      </a:endParaRPr>
                    </a:p>
                  </a:txBody>
                  <a:tcPr marL="50800" marR="50800" marT="50800" marB="50800"/>
                </a:tc>
                <a:tc>
                  <a:txBody>
                    <a:bodyPr/>
                    <a:lstStyle/>
                    <a:p>
                      <a:pPr marL="0" marR="0" fontAlgn="t">
                        <a:buNone/>
                      </a:pPr>
                      <a:r>
                        <a:rPr lang="en-US" sz="1400">
                          <a:effectLst/>
                        </a:rPr>
                        <a:t>Guidance for generating instruction files</a:t>
                      </a:r>
                      <a:endParaRPr lang="en-US" sz="1400">
                        <a:effectLst/>
                        <a:latin typeface="Calibri" panose="020F0502020204030204" pitchFamily="34" charset="0"/>
                      </a:endParaRPr>
                    </a:p>
                  </a:txBody>
                  <a:tcPr marL="50800" marR="50800" marT="50800" marB="50800"/>
                </a:tc>
                <a:extLst>
                  <a:ext uri="{0D108BD9-81ED-4DB2-BD59-A6C34878D82A}">
                    <a16:rowId xmlns:a16="http://schemas.microsoft.com/office/drawing/2014/main" val="2592660300"/>
                  </a:ext>
                </a:extLst>
              </a:tr>
              <a:tr h="526953">
                <a:tc>
                  <a:txBody>
                    <a:bodyPr/>
                    <a:lstStyle/>
                    <a:p>
                      <a:pPr marL="0" marR="0" fontAlgn="t">
                        <a:buNone/>
                      </a:pPr>
                      <a:r>
                        <a:rPr lang="en-US" sz="1400">
                          <a:effectLst/>
                        </a:rPr>
                        <a:t>prompt-file.instructions.md</a:t>
                      </a:r>
                      <a:endParaRPr lang="en-US" sz="1400">
                        <a:effectLst/>
                        <a:latin typeface="Calibri" panose="020F0502020204030204" pitchFamily="34" charset="0"/>
                      </a:endParaRPr>
                    </a:p>
                  </a:txBody>
                  <a:tcPr marL="50800" marR="50800" marT="50800" marB="50800"/>
                </a:tc>
                <a:tc>
                  <a:txBody>
                    <a:bodyPr/>
                    <a:lstStyle/>
                    <a:p>
                      <a:pPr marL="0" marR="0" fontAlgn="t">
                        <a:buNone/>
                      </a:pPr>
                      <a:r>
                        <a:rPr lang="en-US" sz="1400">
                          <a:effectLst/>
                        </a:rPr>
                        <a:t>Guidance for generating prompt files</a:t>
                      </a:r>
                      <a:endParaRPr lang="en-US" sz="1400">
                        <a:effectLst/>
                        <a:latin typeface="Calibri" panose="020F0502020204030204" pitchFamily="34" charset="0"/>
                      </a:endParaRPr>
                    </a:p>
                  </a:txBody>
                  <a:tcPr marL="50800" marR="50800" marT="50800" marB="50800"/>
                </a:tc>
                <a:extLst>
                  <a:ext uri="{0D108BD9-81ED-4DB2-BD59-A6C34878D82A}">
                    <a16:rowId xmlns:a16="http://schemas.microsoft.com/office/drawing/2014/main" val="3135365050"/>
                  </a:ext>
                </a:extLst>
              </a:tr>
              <a:tr h="855057">
                <a:tc>
                  <a:txBody>
                    <a:bodyPr/>
                    <a:lstStyle/>
                    <a:p>
                      <a:pPr marL="0" marR="0" fontAlgn="t">
                        <a:buNone/>
                      </a:pPr>
                      <a:r>
                        <a:rPr lang="en-US" sz="1400">
                          <a:effectLst/>
                        </a:rPr>
                        <a:t>instruction-prompt-files.instructions.md</a:t>
                      </a:r>
                      <a:endParaRPr lang="en-US" sz="1400">
                        <a:effectLst/>
                        <a:latin typeface="Calibri" panose="020F0502020204030204" pitchFamily="34" charset="0"/>
                      </a:endParaRPr>
                    </a:p>
                  </a:txBody>
                  <a:tcPr marL="50800" marR="50800" marT="50800" marB="50800"/>
                </a:tc>
                <a:tc>
                  <a:txBody>
                    <a:bodyPr/>
                    <a:lstStyle/>
                    <a:p>
                      <a:pPr marL="0" marR="0" fontAlgn="t">
                        <a:buNone/>
                      </a:pPr>
                      <a:r>
                        <a:rPr lang="en-US" sz="1400" dirty="0">
                          <a:effectLst/>
                        </a:rPr>
                        <a:t>Guidance for generating prompts that generate instruction files</a:t>
                      </a:r>
                      <a:endParaRPr lang="en-US" sz="1400" dirty="0">
                        <a:effectLst/>
                        <a:latin typeface="Calibri" panose="020F0502020204030204" pitchFamily="34" charset="0"/>
                      </a:endParaRPr>
                    </a:p>
                  </a:txBody>
                  <a:tcPr marL="50800" marR="50800" marT="50800" marB="50800"/>
                </a:tc>
                <a:extLst>
                  <a:ext uri="{0D108BD9-81ED-4DB2-BD59-A6C34878D82A}">
                    <a16:rowId xmlns:a16="http://schemas.microsoft.com/office/drawing/2014/main" val="799221147"/>
                  </a:ext>
                </a:extLst>
              </a:tr>
            </a:tbl>
          </a:graphicData>
        </a:graphic>
      </p:graphicFrame>
    </p:spTree>
    <p:extLst>
      <p:ext uri="{BB962C8B-B14F-4D97-AF65-F5344CB8AC3E}">
        <p14:creationId xmlns:p14="http://schemas.microsoft.com/office/powerpoint/2010/main" val="5459397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2800"/>
              <a:t>Starting with Project Requirements</a:t>
            </a:r>
          </a:p>
        </p:txBody>
      </p:sp>
      <p:graphicFrame>
        <p:nvGraphicFramePr>
          <p:cNvPr id="5" name="Content Placeholder 2">
            <a:extLst>
              <a:ext uri="{FF2B5EF4-FFF2-40B4-BE49-F238E27FC236}">
                <a16:creationId xmlns:a16="http://schemas.microsoft.com/office/drawing/2014/main" id="{A4C96B23-C707-0543-5C91-4E0C85B34001}"/>
              </a:ext>
            </a:extLst>
          </p:cNvPr>
          <p:cNvGraphicFramePr>
            <a:graphicFrameLocks noGrp="1"/>
          </p:cNvGraphicFramePr>
          <p:nvPr>
            <p:ph idx="1"/>
            <p:extLst>
              <p:ext uri="{D42A27DB-BD31-4B8C-83A1-F6EECF244321}">
                <p14:modId xmlns:p14="http://schemas.microsoft.com/office/powerpoint/2010/main" val="3027353756"/>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768974" y="2339073"/>
            <a:ext cx="4786313" cy="527268"/>
          </a:xfrm>
        </p:spPr>
        <p:txBody>
          <a:bodyPr anchor="ctr">
            <a:noAutofit/>
          </a:bodyPr>
          <a:lstStyle/>
          <a:p>
            <a:pPr marL="0" lvl="0" indent="0">
              <a:buNone/>
            </a:pPr>
            <a:r>
              <a:rPr lang="en-US" sz="2000" dirty="0"/>
              <a:t>Business Rules as Requirements</a:t>
            </a:r>
          </a:p>
        </p:txBody>
      </p:sp>
      <p:pic>
        <p:nvPicPr>
          <p:cNvPr id="4" name="Picture 3" descr="A diagram of a computer program">
            <a:extLst>
              <a:ext uri="{FF2B5EF4-FFF2-40B4-BE49-F238E27FC236}">
                <a16:creationId xmlns:a16="http://schemas.microsoft.com/office/drawing/2014/main" id="{70D26D8A-8732-4CF8-585E-F0A48D3A050F}"/>
              </a:ext>
            </a:extLst>
          </p:cNvPr>
          <p:cNvPicPr>
            <a:picLocks noChangeAspect="1"/>
          </p:cNvPicPr>
          <p:nvPr/>
        </p:nvPicPr>
        <p:blipFill>
          <a:blip r:embed="rId2"/>
          <a:stretch>
            <a:fillRect/>
          </a:stretch>
        </p:blipFill>
        <p:spPr>
          <a:xfrm>
            <a:off x="1800225" y="129563"/>
            <a:ext cx="4862332" cy="4801553"/>
          </a:xfrm>
          <a:prstGeom prst="rect">
            <a:avLst/>
          </a:prstGeom>
          <a:noFill/>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Conceptual Models</a:t>
            </a:r>
          </a:p>
        </p:txBody>
      </p:sp>
      <p:sp>
        <p:nvSpPr>
          <p:cNvPr id="3" name="Content Placeholder 2"/>
          <p:cNvSpPr>
            <a:spLocks noGrp="1"/>
          </p:cNvSpPr>
          <p:nvPr>
            <p:ph idx="1"/>
          </p:nvPr>
        </p:nvSpPr>
        <p:spPr/>
        <p:txBody>
          <a:bodyPr/>
          <a:lstStyle/>
          <a:p>
            <a:pPr lvl="0"/>
            <a:r>
              <a:t>Technology Agnostic</a:t>
            </a:r>
          </a:p>
          <a:p>
            <a:pPr lvl="1"/>
            <a:r>
              <a:t>Transformable into Logical Models</a:t>
            </a:r>
          </a:p>
          <a:p>
            <a:pPr lvl="0"/>
            <a:r>
              <a:t>Clarity</a:t>
            </a:r>
          </a:p>
          <a:p>
            <a:pPr lvl="0"/>
            <a:r>
              <a:t>Expressive</a:t>
            </a:r>
          </a:p>
          <a:p>
            <a:pPr lvl="0"/>
            <a:r>
              <a:t>Formal</a:t>
            </a:r>
          </a:p>
          <a:p>
            <a:pPr lvl="0"/>
            <a:r>
              <a:t>Conceptual Models are not a requirement</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Object Role Models</a:t>
            </a:r>
          </a:p>
        </p:txBody>
      </p:sp>
      <p:sp>
        <p:nvSpPr>
          <p:cNvPr id="3" name="Content Placeholder 2"/>
          <p:cNvSpPr>
            <a:spLocks noGrp="1"/>
          </p:cNvSpPr>
          <p:nvPr>
            <p:ph idx="1"/>
          </p:nvPr>
        </p:nvSpPr>
        <p:spPr/>
        <p:txBody>
          <a:bodyPr/>
          <a:lstStyle/>
          <a:p>
            <a:pPr lvl="0"/>
            <a:r>
              <a:t>A type of conceptual model</a:t>
            </a:r>
          </a:p>
          <a:p>
            <a:pPr lvl="0"/>
            <a:r>
              <a:t>Supported by a Visual Studio Extension (NORMA)</a:t>
            </a:r>
          </a:p>
          <a:p>
            <a:pPr lvl="0"/>
            <a:r>
              <a:t>Object Role Models are textual and visual</a:t>
            </a:r>
          </a:p>
          <a:p>
            <a:pPr lvl="1"/>
            <a:r>
              <a:t>Text can be visualized</a:t>
            </a:r>
          </a:p>
          <a:p>
            <a:pPr lvl="1"/>
            <a:r>
              <a:t>Diagrams can be verbalized</a:t>
            </a:r>
          </a:p>
          <a:p>
            <a:pPr lvl="0"/>
            <a:r>
              <a:t>Textual representation is in a formal natural language that can be validated by subject matter experts</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Zeus.Academia.</a:t>
            </a:r>
            <a:r>
              <a:rPr lang="en-US" dirty="0"/>
              <a:t>3b</a:t>
            </a:r>
            <a:endParaRPr dirty="0"/>
          </a:p>
        </p:txBody>
      </p:sp>
      <p:sp>
        <p:nvSpPr>
          <p:cNvPr id="3" name="Content Placeholder 2"/>
          <p:cNvSpPr>
            <a:spLocks noGrp="1"/>
          </p:cNvSpPr>
          <p:nvPr>
            <p:ph idx="1"/>
          </p:nvPr>
        </p:nvSpPr>
        <p:spPr/>
        <p:txBody>
          <a:bodyPr>
            <a:normAutofit/>
          </a:bodyPr>
          <a:lstStyle/>
          <a:p>
            <a:pPr lvl="0"/>
            <a:r>
              <a:rPr dirty="0"/>
              <a:t>Based on a publicly available model of a commonly understood domain</a:t>
            </a:r>
          </a:p>
          <a:p>
            <a:pPr lvl="1"/>
            <a:r>
              <a:rPr dirty="0"/>
              <a:t>https://orm.net/pdf/ORMwhitePaper.pdf</a:t>
            </a:r>
            <a:endParaRPr dirty="0">
              <a:hlinkClick r:id="rId2"/>
            </a:endParaRPr>
          </a:p>
          <a:p>
            <a:pPr lvl="0"/>
            <a:r>
              <a:rPr dirty="0"/>
              <a:t>Allows us to quickly move from requirements to implementation</a:t>
            </a:r>
          </a:p>
          <a:p>
            <a:pPr lvl="1"/>
            <a:r>
              <a:rPr dirty="0"/>
              <a:t>https://github.com/johnmillerATcodemag-com/zeus.academia.</a:t>
            </a:r>
            <a:r>
              <a:rPr lang="en-US" dirty="0"/>
              <a:t>3b</a:t>
            </a:r>
            <a:endParaRPr dirty="0">
              <a:hlinkClick r:id="rId3"/>
            </a:endParaRPr>
          </a:p>
          <a:p>
            <a:pPr lvl="0"/>
            <a:r>
              <a:rPr dirty="0"/>
              <a:t>Why </a:t>
            </a:r>
            <a:r>
              <a:rPr lang="en-US" dirty="0"/>
              <a:t>3b</a:t>
            </a:r>
            <a:r>
              <a:rPr dirty="0"/>
              <a:t>?</a:t>
            </a:r>
          </a:p>
          <a:p>
            <a:pPr lvl="1"/>
            <a:r>
              <a:rPr lang="en-US" dirty="0"/>
              <a:t>Third</a:t>
            </a:r>
            <a:r>
              <a:rPr dirty="0"/>
              <a:t> Iteration</a:t>
            </a:r>
            <a:r>
              <a:rPr lang="en-US" dirty="0"/>
              <a:t> in progress</a:t>
            </a:r>
            <a:endParaRPr dirty="0"/>
          </a:p>
          <a:p>
            <a:pPr lvl="1"/>
            <a:r>
              <a:rPr dirty="0"/>
              <a:t>If something is hard, do it often</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Use</a:t>
            </a:r>
            <a:r>
              <a:rPr lang="en-US" dirty="0"/>
              <a:t> Cases</a:t>
            </a:r>
            <a:endParaRPr dirty="0"/>
          </a:p>
        </p:txBody>
      </p:sp>
      <p:sp>
        <p:nvSpPr>
          <p:cNvPr id="3" name="Content Placeholder 2"/>
          <p:cNvSpPr>
            <a:spLocks noGrp="1"/>
          </p:cNvSpPr>
          <p:nvPr>
            <p:ph idx="1"/>
          </p:nvPr>
        </p:nvSpPr>
        <p:spPr/>
        <p:txBody>
          <a:bodyPr>
            <a:normAutofit/>
          </a:bodyPr>
          <a:lstStyle/>
          <a:p>
            <a:pPr marL="0" lvl="0" indent="0">
              <a:buNone/>
            </a:pPr>
            <a:r>
              <a:rPr dirty="0"/>
              <a:t>Use cases are specific scenarios that guide data capture and processing in the application</a:t>
            </a:r>
          </a:p>
          <a:p>
            <a:pPr lvl="1"/>
            <a:r>
              <a:rPr dirty="0"/>
              <a:t>Promote a Lecturer to Senior Lecturer</a:t>
            </a:r>
          </a:p>
          <a:p>
            <a:pPr lvl="1"/>
            <a:r>
              <a:rPr dirty="0"/>
              <a:t>Promote a Senior Lecturer to Associate Professor</a:t>
            </a:r>
          </a:p>
          <a:p>
            <a:pPr lvl="1"/>
            <a:r>
              <a:rPr dirty="0"/>
              <a:t>Promote an Associate Professor to Professor</a:t>
            </a:r>
          </a:p>
          <a:p>
            <a:pPr lvl="1"/>
            <a:r>
              <a:rPr dirty="0"/>
              <a:t>Assign a Class to an Academic</a:t>
            </a:r>
          </a:p>
          <a:p>
            <a:pPr lvl="1"/>
            <a:r>
              <a:rPr dirty="0"/>
              <a:t>Add a new Academic to the faculty capturing all required information and allowing the capture of optional information</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22686-6902-6B44-B73B-5EAB74063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B2983-AF22-C9D6-A732-E37C7475FE5C}"/>
              </a:ext>
            </a:extLst>
          </p:cNvPr>
          <p:cNvSpPr>
            <a:spLocks noGrp="1"/>
          </p:cNvSpPr>
          <p:nvPr>
            <p:ph type="title"/>
          </p:nvPr>
        </p:nvSpPr>
        <p:spPr/>
        <p:txBody>
          <a:bodyPr>
            <a:noAutofit/>
          </a:bodyPr>
          <a:lstStyle/>
          <a:p>
            <a:pPr marL="0" lvl="0" indent="0">
              <a:buNone/>
            </a:pPr>
            <a:r>
              <a:rPr sz="2000" dirty="0"/>
              <a:t>Exercise</a:t>
            </a:r>
            <a:r>
              <a:rPr lang="en-US" sz="2000" dirty="0"/>
              <a:t>:</a:t>
            </a:r>
            <a:r>
              <a:rPr sz="2000" dirty="0"/>
              <a:t> </a:t>
            </a:r>
            <a:r>
              <a:rPr lang="en-US" sz="2000" dirty="0"/>
              <a:t>Generate Business Requirements</a:t>
            </a:r>
            <a:endParaRPr sz="2000" dirty="0"/>
          </a:p>
        </p:txBody>
      </p:sp>
      <p:sp>
        <p:nvSpPr>
          <p:cNvPr id="3" name="Content Placeholder 2">
            <a:extLst>
              <a:ext uri="{FF2B5EF4-FFF2-40B4-BE49-F238E27FC236}">
                <a16:creationId xmlns:a16="http://schemas.microsoft.com/office/drawing/2014/main" id="{4F763219-5146-453F-6E3A-0F4694A0A2AA}"/>
              </a:ext>
            </a:extLst>
          </p:cNvPr>
          <p:cNvSpPr>
            <a:spLocks noGrp="1"/>
          </p:cNvSpPr>
          <p:nvPr>
            <p:ph idx="1"/>
          </p:nvPr>
        </p:nvSpPr>
        <p:spPr/>
        <p:txBody>
          <a:bodyPr numCol="2">
            <a:normAutofit fontScale="77500" lnSpcReduction="20000"/>
          </a:bodyPr>
          <a:lstStyle/>
          <a:p>
            <a:pPr marL="0" lvl="0" indent="0">
              <a:buNone/>
            </a:pPr>
            <a:r>
              <a:rPr lang="en-US" b="1" dirty="0"/>
              <a:t>Duration</a:t>
            </a:r>
            <a:r>
              <a:rPr lang="en-US" dirty="0"/>
              <a:t>: 20 minutes</a:t>
            </a:r>
          </a:p>
          <a:p>
            <a:pPr marL="0" lvl="0" indent="0">
              <a:buNone/>
            </a:pPr>
            <a:r>
              <a:rPr lang="en-US" b="1" dirty="0"/>
              <a:t> </a:t>
            </a:r>
            <a:br>
              <a:rPr lang="en-US" b="1" dirty="0"/>
            </a:br>
            <a:r>
              <a:rPr b="1" dirty="0"/>
              <a:t>Objective</a:t>
            </a:r>
            <a:r>
              <a:rPr lang="en-US" b="1" dirty="0"/>
              <a:t>s</a:t>
            </a:r>
            <a:r>
              <a:rPr dirty="0"/>
              <a:t>: </a:t>
            </a:r>
            <a:endParaRPr lang="en-US" dirty="0"/>
          </a:p>
          <a:p>
            <a:r>
              <a:rPr lang="en-US" dirty="0"/>
              <a:t>Use the Product Manager chat mode to create a requirements document for a calculator</a:t>
            </a:r>
          </a:p>
          <a:p>
            <a:pPr lvl="0"/>
            <a:endParaRPr lang="en-US" dirty="0"/>
          </a:p>
          <a:p>
            <a:pPr marL="0" lvl="0" indent="0">
              <a:buNone/>
            </a:pPr>
            <a:r>
              <a:rPr lang="en-US" b="1" dirty="0"/>
              <a:t>Activities</a:t>
            </a:r>
            <a:r>
              <a:rPr lang="en-US" dirty="0"/>
              <a:t>:</a:t>
            </a:r>
          </a:p>
          <a:p>
            <a:pPr marL="457200" lvl="0" indent="-457200">
              <a:buFont typeface="+mj-lt"/>
              <a:buAutoNum type="arabicPeriod"/>
            </a:pPr>
            <a:r>
              <a:rPr lang="en-US" dirty="0"/>
              <a:t>Activate the Product Manager chat mode</a:t>
            </a:r>
          </a:p>
          <a:p>
            <a:pPr marL="457200" lvl="0" indent="-457200">
              <a:buFont typeface="+mj-lt"/>
              <a:buAutoNum type="arabicPeriod"/>
            </a:pPr>
            <a:r>
              <a:rPr lang="en-US" dirty="0"/>
              <a:t>Prompt the AI to create a requirements document</a:t>
            </a:r>
          </a:p>
          <a:p>
            <a:pPr marL="457200" lvl="0" indent="-457200">
              <a:buFont typeface="+mj-lt"/>
              <a:buAutoNum type="arabicPeriod"/>
            </a:pPr>
            <a:r>
              <a:rPr lang="en-US" dirty="0"/>
              <a:t>Review the requirements</a:t>
            </a:r>
          </a:p>
          <a:p>
            <a:pPr marL="457200" lvl="0" indent="-457200">
              <a:buFont typeface="+mj-lt"/>
              <a:buAutoNum type="arabicPeriod"/>
            </a:pPr>
            <a:r>
              <a:rPr lang="en-US" dirty="0"/>
              <a:t>Add an implementation plan using vertical slices</a:t>
            </a:r>
          </a:p>
          <a:p>
            <a:pPr marL="457200" lvl="0" indent="-457200">
              <a:buFont typeface="+mj-lt"/>
              <a:buAutoNum type="arabicPeriod"/>
            </a:pPr>
            <a:r>
              <a:rPr lang="en-US" dirty="0"/>
              <a:t>Review the changes</a:t>
            </a:r>
          </a:p>
          <a:p>
            <a:pPr marL="457200" lvl="0" indent="-457200">
              <a:buFont typeface="+mj-lt"/>
              <a:buAutoNum type="arabicPeriod"/>
            </a:pPr>
            <a:r>
              <a:rPr lang="en-US" dirty="0"/>
              <a:t>Add a diagram showing the relationship between Phases, Slices, and User Stories</a:t>
            </a:r>
          </a:p>
          <a:p>
            <a:pPr marL="0" lvl="0" indent="0">
              <a:spcBef>
                <a:spcPts val="3000"/>
              </a:spcBef>
              <a:buNone/>
            </a:pPr>
            <a:r>
              <a:rPr lang="en-US" b="1" dirty="0"/>
              <a:t>Success Criteria</a:t>
            </a:r>
          </a:p>
          <a:p>
            <a:pPr lvl="0"/>
            <a:r>
              <a:rPr lang="en-US" dirty="0"/>
              <a:t>The requirements document exists and passes review</a:t>
            </a:r>
            <a:endParaRPr dirty="0"/>
          </a:p>
        </p:txBody>
      </p:sp>
    </p:spTree>
    <p:extLst>
      <p:ext uri="{BB962C8B-B14F-4D97-AF65-F5344CB8AC3E}">
        <p14:creationId xmlns:p14="http://schemas.microsoft.com/office/powerpoint/2010/main" val="24934755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Getting Started Checklist</a:t>
            </a:r>
          </a:p>
        </p:txBody>
      </p:sp>
      <p:sp>
        <p:nvSpPr>
          <p:cNvPr id="3" name="Content Placeholder 2"/>
          <p:cNvSpPr>
            <a:spLocks noGrp="1"/>
          </p:cNvSpPr>
          <p:nvPr>
            <p:ph idx="1"/>
          </p:nvPr>
        </p:nvSpPr>
        <p:spPr/>
        <p:txBody>
          <a:bodyPr>
            <a:normAutofit fontScale="77500" lnSpcReduction="20000"/>
          </a:bodyPr>
          <a:lstStyle/>
          <a:p>
            <a:pPr marL="0" lvl="0" indent="0">
              <a:spcBef>
                <a:spcPts val="3000"/>
              </a:spcBef>
              <a:buNone/>
            </a:pPr>
            <a:r>
              <a:rPr b="1" dirty="0"/>
              <a:t>Phase 1: Foundation</a:t>
            </a:r>
          </a:p>
          <a:p>
            <a:pPr lvl="0"/>
            <a:r>
              <a:rPr dirty="0"/>
              <a:t>☐ Create core instruction files for your tech stack</a:t>
            </a:r>
          </a:p>
          <a:p>
            <a:pPr lvl="0"/>
            <a:r>
              <a:rPr dirty="0"/>
              <a:t>☐ Establish coding standards and quality gates</a:t>
            </a:r>
          </a:p>
          <a:p>
            <a:pPr lvl="0"/>
            <a:r>
              <a:rPr dirty="0"/>
              <a:t>☐ Define security and compliance requirements</a:t>
            </a:r>
          </a:p>
          <a:p>
            <a:pPr lvl="0"/>
            <a:r>
              <a:rPr dirty="0"/>
              <a:t>☐ Test instruction file effectiveness</a:t>
            </a:r>
          </a:p>
          <a:p>
            <a:pPr marL="0" lvl="0" indent="0">
              <a:spcBef>
                <a:spcPts val="3000"/>
              </a:spcBef>
              <a:buNone/>
            </a:pPr>
            <a:r>
              <a:rPr b="1" dirty="0"/>
              <a:t>Phase 2: Automation</a:t>
            </a:r>
          </a:p>
          <a:p>
            <a:pPr lvl="0"/>
            <a:r>
              <a:rPr dirty="0"/>
              <a:t>☐ Identify repeatable development tasks</a:t>
            </a:r>
          </a:p>
          <a:p>
            <a:pPr lvl="0"/>
            <a:r>
              <a:rPr dirty="0"/>
              <a:t>☐ Create prompt files for common workflows</a:t>
            </a:r>
          </a:p>
          <a:p>
            <a:pPr lvl="0"/>
            <a:r>
              <a:rPr dirty="0"/>
              <a:t>☐ Build task-specific execution templates</a:t>
            </a:r>
          </a:p>
          <a:p>
            <a:pPr lvl="0"/>
            <a:r>
              <a:rPr dirty="0"/>
              <a:t>☐ Validate prompt file outputs</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The Core Concept</a:t>
            </a:r>
          </a:p>
        </p:txBody>
      </p:sp>
      <p:sp>
        <p:nvSpPr>
          <p:cNvPr id="3" name="Content Placeholder 2"/>
          <p:cNvSpPr>
            <a:spLocks noGrp="1"/>
          </p:cNvSpPr>
          <p:nvPr>
            <p:ph idx="1"/>
          </p:nvPr>
        </p:nvSpPr>
        <p:spPr/>
        <p:txBody>
          <a:bodyPr>
            <a:normAutofit fontScale="92500"/>
          </a:bodyPr>
          <a:lstStyle/>
          <a:p>
            <a:pPr marL="0" lvl="0" indent="0">
              <a:buNone/>
            </a:pPr>
            <a:r>
              <a:rPr b="1" dirty="0"/>
              <a:t>Every Copilot prompt includes relevant instruction files automatically</a:t>
            </a:r>
          </a:p>
          <a:p>
            <a:pPr lvl="0" indent="0">
              <a:buNone/>
            </a:pPr>
            <a:r>
              <a:rPr i="1" dirty="0">
                <a:solidFill>
                  <a:schemeClr val="bg2">
                    <a:lumMod val="75000"/>
                  </a:schemeClr>
                </a:solidFill>
                <a:latin typeface="Courier"/>
              </a:rPr>
              <a:t># .</a:t>
            </a:r>
            <a:r>
              <a:rPr i="1" dirty="0" err="1">
                <a:solidFill>
                  <a:schemeClr val="bg2">
                    <a:lumMod val="75000"/>
                  </a:schemeClr>
                </a:solidFill>
                <a:latin typeface="Courier"/>
              </a:rPr>
              <a:t>github</a:t>
            </a:r>
            <a:r>
              <a:rPr i="1" dirty="0">
                <a:solidFill>
                  <a:schemeClr val="bg2">
                    <a:lumMod val="75000"/>
                  </a:schemeClr>
                </a:solidFill>
                <a:latin typeface="Courier"/>
              </a:rPr>
              <a:t>/instructions/security.instructions.md</a:t>
            </a:r>
            <a:br>
              <a:rPr dirty="0"/>
            </a:br>
            <a:r>
              <a:rPr dirty="0">
                <a:solidFill>
                  <a:srgbClr val="BC7A00"/>
                </a:solidFill>
                <a:latin typeface="Courier"/>
              </a:rPr>
              <a:t>---</a:t>
            </a:r>
            <a:br>
              <a:rPr dirty="0"/>
            </a:br>
            <a:r>
              <a:rPr dirty="0" err="1">
                <a:solidFill>
                  <a:srgbClr val="06287E"/>
                </a:solidFill>
                <a:latin typeface="Courier"/>
              </a:rPr>
              <a:t>applyTo</a:t>
            </a:r>
            <a:r>
              <a:rPr b="1" dirty="0">
                <a:solidFill>
                  <a:srgbClr val="007020"/>
                </a:solidFill>
                <a:latin typeface="Courier"/>
              </a:rPr>
              <a:t>:</a:t>
            </a:r>
            <a:r>
              <a:rPr dirty="0">
                <a:solidFill>
                  <a:srgbClr val="7D9029"/>
                </a:solidFill>
                <a:latin typeface="Courier"/>
              </a:rPr>
              <a:t> </a:t>
            </a:r>
            <a:r>
              <a:rPr dirty="0">
                <a:solidFill>
                  <a:srgbClr val="4070A0"/>
                </a:solidFill>
                <a:latin typeface="Courier"/>
              </a:rPr>
              <a:t>"**/*.{</a:t>
            </a:r>
            <a:r>
              <a:rPr dirty="0" err="1">
                <a:solidFill>
                  <a:srgbClr val="4070A0"/>
                </a:solidFill>
                <a:latin typeface="Courier"/>
              </a:rPr>
              <a:t>ts,js,py</a:t>
            </a:r>
            <a:r>
              <a:rPr dirty="0">
                <a:solidFill>
                  <a:srgbClr val="4070A0"/>
                </a:solidFill>
                <a:latin typeface="Courier"/>
              </a:rPr>
              <a:t>}"</a:t>
            </a:r>
            <a:br>
              <a:rPr dirty="0"/>
            </a:br>
            <a:r>
              <a:rPr dirty="0">
                <a:solidFill>
                  <a:srgbClr val="BC7A00"/>
                </a:solidFill>
                <a:latin typeface="Courier"/>
              </a:rPr>
              <a:t>---</a:t>
            </a:r>
            <a:br>
              <a:rPr dirty="0"/>
            </a:br>
            <a:r>
              <a:rPr i="1" dirty="0">
                <a:solidFill>
                  <a:schemeClr val="bg2">
                    <a:lumMod val="75000"/>
                  </a:schemeClr>
                </a:solidFill>
                <a:latin typeface="Courier"/>
              </a:rPr>
              <a:t># Security Best Practices</a:t>
            </a:r>
            <a:br>
              <a:rPr dirty="0"/>
            </a:br>
            <a:r>
              <a:rPr i="1" dirty="0">
                <a:solidFill>
                  <a:srgbClr val="60A0B0"/>
                </a:solidFill>
                <a:latin typeface="Courier"/>
              </a:rPr>
              <a:t>...</a:t>
            </a:r>
          </a:p>
          <a:p>
            <a:pPr marL="0" lvl="0" indent="0">
              <a:buNone/>
            </a:pPr>
            <a:r>
              <a:rPr dirty="0"/>
              <a:t>When you work on </a:t>
            </a:r>
            <a:r>
              <a:rPr dirty="0" err="1">
                <a:latin typeface="Courier"/>
              </a:rPr>
              <a:t>src</a:t>
            </a:r>
            <a:r>
              <a:rPr dirty="0">
                <a:latin typeface="Courier"/>
              </a:rPr>
              <a:t>/</a:t>
            </a:r>
            <a:r>
              <a:rPr dirty="0" err="1">
                <a:latin typeface="Courier"/>
              </a:rPr>
              <a:t>api.ts</a:t>
            </a:r>
            <a:r>
              <a:rPr dirty="0"/>
              <a:t> → Security instructions </a:t>
            </a:r>
            <a:r>
              <a:rPr b="1" dirty="0"/>
              <a:t>automatically included</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Getting Started Checklist (Continued)</a:t>
            </a:r>
          </a:p>
        </p:txBody>
      </p:sp>
      <p:sp>
        <p:nvSpPr>
          <p:cNvPr id="3" name="Content Placeholder 2"/>
          <p:cNvSpPr>
            <a:spLocks noGrp="1"/>
          </p:cNvSpPr>
          <p:nvPr>
            <p:ph idx="1"/>
          </p:nvPr>
        </p:nvSpPr>
        <p:spPr/>
        <p:txBody>
          <a:bodyPr>
            <a:normAutofit fontScale="77500" lnSpcReduction="20000"/>
          </a:bodyPr>
          <a:lstStyle/>
          <a:p>
            <a:pPr marL="0" lvl="0" indent="0">
              <a:spcBef>
                <a:spcPts val="3000"/>
              </a:spcBef>
              <a:buNone/>
            </a:pPr>
            <a:r>
              <a:rPr b="1" dirty="0"/>
              <a:t>Phase 3: Specialization</a:t>
            </a:r>
            <a:endParaRPr lang="en-US" b="1" dirty="0"/>
          </a:p>
          <a:p>
            <a:pPr lvl="0"/>
            <a:r>
              <a:rPr lang="en-US" dirty="0"/>
              <a:t>☐ Identify domain expertise needs</a:t>
            </a:r>
          </a:p>
          <a:p>
            <a:pPr lvl="0"/>
            <a:r>
              <a:rPr dirty="0"/>
              <a:t>☐ Create custom chat modes for key roles</a:t>
            </a:r>
          </a:p>
          <a:p>
            <a:pPr lvl="0"/>
            <a:r>
              <a:rPr dirty="0"/>
              <a:t>☐ Test conversational effectiveness</a:t>
            </a:r>
          </a:p>
          <a:p>
            <a:pPr lvl="0"/>
            <a:r>
              <a:rPr dirty="0"/>
              <a:t>☐ Document mode usage guidelines</a:t>
            </a:r>
          </a:p>
          <a:p>
            <a:pPr marL="0" lvl="0" indent="0">
              <a:spcBef>
                <a:spcPts val="3000"/>
              </a:spcBef>
              <a:buNone/>
            </a:pPr>
            <a:r>
              <a:rPr b="1" dirty="0"/>
              <a:t>Phase 4: Integration</a:t>
            </a:r>
          </a:p>
          <a:p>
            <a:pPr lvl="0"/>
            <a:r>
              <a:rPr dirty="0"/>
              <a:t>☐ Combine approaches for complex workflows</a:t>
            </a:r>
          </a:p>
          <a:p>
            <a:pPr lvl="0"/>
            <a:r>
              <a:rPr dirty="0"/>
              <a:t>☐ Establish team usage standards</a:t>
            </a:r>
          </a:p>
          <a:p>
            <a:pPr lvl="0"/>
            <a:r>
              <a:rPr dirty="0"/>
              <a:t>☐ Create training materials</a:t>
            </a:r>
          </a:p>
          <a:p>
            <a:pPr lvl="0"/>
            <a:r>
              <a:rPr dirty="0"/>
              <a:t>☐ Monitor and iterate on effectiveness</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89B33-1331-7E92-0B1F-A0F52432F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F416A-BECD-4814-1E6A-AF0984C1BA93}"/>
              </a:ext>
            </a:extLst>
          </p:cNvPr>
          <p:cNvSpPr>
            <a:spLocks noGrp="1"/>
          </p:cNvSpPr>
          <p:nvPr>
            <p:ph type="title"/>
          </p:nvPr>
        </p:nvSpPr>
        <p:spPr>
          <a:xfrm>
            <a:off x="628651" y="273845"/>
            <a:ext cx="6696665" cy="527268"/>
          </a:xfrm>
        </p:spPr>
        <p:txBody>
          <a:bodyPr anchor="ctr">
            <a:normAutofit/>
          </a:bodyPr>
          <a:lstStyle/>
          <a:p>
            <a:pPr marL="0" lvl="0" indent="0">
              <a:buNone/>
            </a:pPr>
            <a:r>
              <a:rPr lang="en-US" sz="3100"/>
              <a:t>High Level AI Assisted Workflow</a:t>
            </a:r>
          </a:p>
        </p:txBody>
      </p:sp>
      <p:sp>
        <p:nvSpPr>
          <p:cNvPr id="3" name="Content Placeholder 2">
            <a:extLst>
              <a:ext uri="{FF2B5EF4-FFF2-40B4-BE49-F238E27FC236}">
                <a16:creationId xmlns:a16="http://schemas.microsoft.com/office/drawing/2014/main" id="{98A226ED-A4F8-1346-FDAC-A42A98859317}"/>
              </a:ext>
            </a:extLst>
          </p:cNvPr>
          <p:cNvSpPr>
            <a:spLocks noGrp="1"/>
          </p:cNvSpPr>
          <p:nvPr>
            <p:ph sz="half" idx="1"/>
          </p:nvPr>
        </p:nvSpPr>
        <p:spPr>
          <a:xfrm>
            <a:off x="628650" y="1097814"/>
            <a:ext cx="3886200" cy="3263504"/>
          </a:xfrm>
        </p:spPr>
        <p:txBody>
          <a:bodyPr>
            <a:normAutofit fontScale="92500"/>
          </a:bodyPr>
          <a:lstStyle/>
          <a:p>
            <a:pPr marL="0" indent="0">
              <a:lnSpc>
                <a:spcPct val="90000"/>
              </a:lnSpc>
              <a:buNone/>
            </a:pPr>
            <a:r>
              <a:rPr lang="en-US" sz="1200" dirty="0"/>
              <a:t>From Requirements to a Solution</a:t>
            </a:r>
          </a:p>
          <a:p>
            <a:pPr>
              <a:lnSpc>
                <a:spcPct val="90000"/>
              </a:lnSpc>
            </a:pPr>
            <a:r>
              <a:rPr lang="en-US" sz="1200" dirty="0"/>
              <a:t>Stakeholders (SMEs, Architects, SREs, DBAs, etc.) define the requirements with AI assistance</a:t>
            </a:r>
          </a:p>
          <a:p>
            <a:pPr>
              <a:lnSpc>
                <a:spcPct val="90000"/>
              </a:lnSpc>
            </a:pPr>
            <a:r>
              <a:rPr lang="en-US" sz="1200" dirty="0"/>
              <a:t>AI transforms the requirements into implementation instructions files that guide the implementation</a:t>
            </a:r>
          </a:p>
          <a:p>
            <a:pPr lvl="1">
              <a:lnSpc>
                <a:spcPct val="90000"/>
              </a:lnSpc>
            </a:pPr>
            <a:r>
              <a:rPr lang="en-US" sz="900" dirty="0"/>
              <a:t>Stakeholders review, improve, and approve the instruction files</a:t>
            </a:r>
          </a:p>
          <a:p>
            <a:pPr>
              <a:lnSpc>
                <a:spcPct val="90000"/>
              </a:lnSpc>
            </a:pPr>
            <a:r>
              <a:rPr lang="en-US" sz="1200" dirty="0"/>
              <a:t>AI uses instruction files to create prompts to implement the business requirements</a:t>
            </a:r>
          </a:p>
          <a:p>
            <a:pPr lvl="1">
              <a:lnSpc>
                <a:spcPct val="90000"/>
              </a:lnSpc>
            </a:pPr>
            <a:r>
              <a:rPr lang="en-US" sz="900" dirty="0"/>
              <a:t>Implementation prompts tell AI how to implement a feature and how to verify that the feature meets the acceptance criteria</a:t>
            </a:r>
          </a:p>
          <a:p>
            <a:pPr lvl="1">
              <a:lnSpc>
                <a:spcPct val="90000"/>
              </a:lnSpc>
            </a:pPr>
            <a:r>
              <a:rPr lang="en-US" sz="900" dirty="0"/>
              <a:t>Stakeholders review, improve, and approve the implementation prompts</a:t>
            </a:r>
          </a:p>
          <a:p>
            <a:pPr>
              <a:lnSpc>
                <a:spcPct val="90000"/>
              </a:lnSpc>
            </a:pPr>
            <a:r>
              <a:rPr lang="en-US" sz="1200" dirty="0"/>
              <a:t>Submitting the implementation prompts </a:t>
            </a:r>
          </a:p>
          <a:p>
            <a:pPr lvl="1">
              <a:lnSpc>
                <a:spcPct val="90000"/>
              </a:lnSpc>
            </a:pPr>
            <a:r>
              <a:rPr lang="en-US" sz="900" dirty="0"/>
              <a:t>Generates an implementation that conforms to the implementation instructions and meets the acceptance criteria</a:t>
            </a:r>
          </a:p>
          <a:p>
            <a:pPr lvl="1">
              <a:lnSpc>
                <a:spcPct val="90000"/>
              </a:lnSpc>
            </a:pPr>
            <a:r>
              <a:rPr lang="en-US" sz="900" dirty="0"/>
              <a:t>Stakeholders review and approve implementation</a:t>
            </a:r>
          </a:p>
        </p:txBody>
      </p:sp>
      <p:pic>
        <p:nvPicPr>
          <p:cNvPr id="5" name="Picture 4" descr="A diagram of a process&#10;&#10;AI-generated content may be incorrect.">
            <a:extLst>
              <a:ext uri="{FF2B5EF4-FFF2-40B4-BE49-F238E27FC236}">
                <a16:creationId xmlns:a16="http://schemas.microsoft.com/office/drawing/2014/main" id="{74BAB682-42D9-328E-E1D0-B8D32BFB2E37}"/>
              </a:ext>
            </a:extLst>
          </p:cNvPr>
          <p:cNvPicPr>
            <a:picLocks noChangeAspect="1"/>
          </p:cNvPicPr>
          <p:nvPr/>
        </p:nvPicPr>
        <p:blipFill>
          <a:blip r:embed="rId2"/>
          <a:stretch>
            <a:fillRect/>
          </a:stretch>
        </p:blipFill>
        <p:spPr>
          <a:xfrm>
            <a:off x="5829803" y="1097814"/>
            <a:ext cx="1484894" cy="3263504"/>
          </a:xfrm>
          <a:prstGeom prst="rect">
            <a:avLst/>
          </a:prstGeom>
          <a:noFill/>
        </p:spPr>
      </p:pic>
    </p:spTree>
    <p:extLst>
      <p:ext uri="{BB962C8B-B14F-4D97-AF65-F5344CB8AC3E}">
        <p14:creationId xmlns:p14="http://schemas.microsoft.com/office/powerpoint/2010/main" val="7485602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Are Vertical Slices?</a:t>
            </a:r>
          </a:p>
        </p:txBody>
      </p:sp>
      <p:sp>
        <p:nvSpPr>
          <p:cNvPr id="3" name="Content Placeholder 2"/>
          <p:cNvSpPr>
            <a:spLocks noGrp="1"/>
          </p:cNvSpPr>
          <p:nvPr>
            <p:ph idx="1"/>
          </p:nvPr>
        </p:nvSpPr>
        <p:spPr/>
        <p:txBody>
          <a:bodyPr>
            <a:normAutofit fontScale="92500"/>
          </a:bodyPr>
          <a:lstStyle/>
          <a:p>
            <a:pPr marL="0" lvl="0" indent="0">
              <a:buNone/>
            </a:pPr>
            <a:r>
              <a:rPr b="1" dirty="0"/>
              <a:t>Architecture pattern organizing code by features, not layers</a:t>
            </a:r>
          </a:p>
          <a:p>
            <a:pPr lvl="0"/>
            <a:r>
              <a:rPr dirty="0"/>
              <a:t>🎯 </a:t>
            </a:r>
            <a:r>
              <a:rPr b="1" dirty="0"/>
              <a:t>Feature-focused</a:t>
            </a:r>
            <a:r>
              <a:rPr dirty="0"/>
              <a:t> - Complete business capabilities in one place</a:t>
            </a:r>
          </a:p>
          <a:p>
            <a:pPr lvl="0"/>
            <a:r>
              <a:rPr dirty="0"/>
              <a:t>🔄 </a:t>
            </a:r>
            <a:r>
              <a:rPr b="1" dirty="0"/>
              <a:t>Cross-cutting</a:t>
            </a:r>
            <a:r>
              <a:rPr dirty="0"/>
              <a:t> - Spans all technical layers vertically</a:t>
            </a:r>
          </a:p>
          <a:p>
            <a:pPr lvl="0"/>
            <a:r>
              <a:rPr dirty="0"/>
              <a:t>📦 </a:t>
            </a:r>
            <a:r>
              <a:rPr b="1" dirty="0"/>
              <a:t>Self-contained</a:t>
            </a:r>
            <a:r>
              <a:rPr dirty="0"/>
              <a:t> - Everything needed for a feature together</a:t>
            </a:r>
          </a:p>
          <a:p>
            <a:pPr lvl="0"/>
            <a:r>
              <a:rPr dirty="0"/>
              <a:t>🚫 </a:t>
            </a:r>
            <a:r>
              <a:rPr b="1" dirty="0"/>
              <a:t>Independent</a:t>
            </a:r>
            <a:r>
              <a:rPr dirty="0"/>
              <a:t> - Features don’t directly reference each other</a:t>
            </a:r>
          </a:p>
          <a:p>
            <a:pPr lvl="0"/>
            <a:r>
              <a:rPr dirty="0"/>
              <a:t>⚡ </a:t>
            </a:r>
            <a:r>
              <a:rPr b="1" dirty="0"/>
              <a:t>Maintainable</a:t>
            </a:r>
            <a:r>
              <a:rPr dirty="0"/>
              <a:t> - Changes localized to single feature folder</a:t>
            </a:r>
          </a:p>
          <a:p>
            <a:pPr marL="0" lvl="0" indent="0">
              <a:buNone/>
            </a:pPr>
            <a:endParaRPr b="1"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F071-5CAF-8760-3430-8ACC3B6FA437}"/>
              </a:ext>
            </a:extLst>
          </p:cNvPr>
          <p:cNvSpPr>
            <a:spLocks noGrp="1"/>
          </p:cNvSpPr>
          <p:nvPr>
            <p:ph type="title"/>
          </p:nvPr>
        </p:nvSpPr>
        <p:spPr/>
        <p:txBody>
          <a:bodyPr>
            <a:noAutofit/>
          </a:bodyPr>
          <a:lstStyle/>
          <a:p>
            <a:r>
              <a:rPr lang="en-US" sz="2400" dirty="0"/>
              <a:t>Traditional Layered vs Vertical Slices:</a:t>
            </a:r>
          </a:p>
        </p:txBody>
      </p:sp>
      <p:graphicFrame>
        <p:nvGraphicFramePr>
          <p:cNvPr id="4" name="Content Placeholder 3">
            <a:extLst>
              <a:ext uri="{FF2B5EF4-FFF2-40B4-BE49-F238E27FC236}">
                <a16:creationId xmlns:a16="http://schemas.microsoft.com/office/drawing/2014/main" id="{5246AFBE-8C64-DE5B-E6A0-4400C95A3B94}"/>
              </a:ext>
            </a:extLst>
          </p:cNvPr>
          <p:cNvGraphicFramePr>
            <a:graphicFrameLocks noGrp="1"/>
          </p:cNvGraphicFramePr>
          <p:nvPr>
            <p:ph idx="1"/>
            <p:extLst>
              <p:ext uri="{D42A27DB-BD31-4B8C-83A1-F6EECF244321}">
                <p14:modId xmlns:p14="http://schemas.microsoft.com/office/powerpoint/2010/main" val="1994485447"/>
              </p:ext>
            </p:extLst>
          </p:nvPr>
        </p:nvGraphicFramePr>
        <p:xfrm>
          <a:off x="503339" y="1044429"/>
          <a:ext cx="7940180" cy="3073895"/>
        </p:xfrm>
        <a:graphic>
          <a:graphicData uri="http://schemas.openxmlformats.org/drawingml/2006/table">
            <a:tbl>
              <a:tblPr firstRow="1">
                <a:tableStyleId>{FABFCF23-3B69-468F-B69F-88F6DE6A72F2}</a:tableStyleId>
              </a:tblPr>
              <a:tblGrid>
                <a:gridCol w="2908998">
                  <a:extLst>
                    <a:ext uri="{9D8B030D-6E8A-4147-A177-3AD203B41FA5}">
                      <a16:colId xmlns:a16="http://schemas.microsoft.com/office/drawing/2014/main" val="2223051993"/>
                    </a:ext>
                  </a:extLst>
                </a:gridCol>
                <a:gridCol w="5031182">
                  <a:extLst>
                    <a:ext uri="{9D8B030D-6E8A-4147-A177-3AD203B41FA5}">
                      <a16:colId xmlns:a16="http://schemas.microsoft.com/office/drawing/2014/main" val="1123534923"/>
                    </a:ext>
                  </a:extLst>
                </a:gridCol>
              </a:tblGrid>
              <a:tr h="406866">
                <a:tc>
                  <a:txBody>
                    <a:bodyPr/>
                    <a:lstStyle/>
                    <a:p>
                      <a:pPr marL="0" marR="0" fontAlgn="t">
                        <a:buNone/>
                      </a:pPr>
                      <a:r>
                        <a:rPr lang="en-US" sz="2000" dirty="0">
                          <a:effectLst/>
                        </a:rPr>
                        <a:t>Layered</a:t>
                      </a:r>
                      <a:endParaRPr lang="en-US" sz="2000" dirty="0">
                        <a:effectLst/>
                        <a:latin typeface="Calibri" panose="020F0502020204030204" pitchFamily="34" charset="0"/>
                      </a:endParaRPr>
                    </a:p>
                  </a:txBody>
                  <a:tcPr marL="50800" marR="50800" marT="50800" marB="50800"/>
                </a:tc>
                <a:tc>
                  <a:txBody>
                    <a:bodyPr/>
                    <a:lstStyle/>
                    <a:p>
                      <a:pPr marL="0" marR="0" fontAlgn="t">
                        <a:buNone/>
                      </a:pPr>
                      <a:r>
                        <a:rPr lang="en-US" sz="2000" dirty="0">
                          <a:effectLst/>
                        </a:rPr>
                        <a:t>Vertical Slices</a:t>
                      </a:r>
                      <a:endParaRPr lang="en-US" sz="2000" dirty="0">
                        <a:effectLst/>
                        <a:latin typeface="Calibri" panose="020F0502020204030204" pitchFamily="34" charset="0"/>
                      </a:endParaRPr>
                    </a:p>
                  </a:txBody>
                  <a:tcPr marL="50800" marR="50800" marT="50800" marB="50800"/>
                </a:tc>
                <a:extLst>
                  <a:ext uri="{0D108BD9-81ED-4DB2-BD59-A6C34878D82A}">
                    <a16:rowId xmlns:a16="http://schemas.microsoft.com/office/drawing/2014/main" val="3637166644"/>
                  </a:ext>
                </a:extLst>
              </a:tr>
              <a:tr h="2667029">
                <a:tc>
                  <a:txBody>
                    <a:bodyPr/>
                    <a:lstStyle/>
                    <a:p>
                      <a:pPr marL="0" marR="0" fontAlgn="t">
                        <a:buNone/>
                      </a:pPr>
                      <a:r>
                        <a:rPr lang="en-US" sz="2000">
                          <a:effectLst/>
                        </a:rPr>
                        <a:t>/Controllers</a:t>
                      </a:r>
                    </a:p>
                    <a:p>
                      <a:pPr marL="0" marR="0" fontAlgn="t">
                        <a:buNone/>
                      </a:pPr>
                      <a:r>
                        <a:rPr lang="en-US" sz="2000">
                          <a:effectLst/>
                        </a:rPr>
                        <a:t>/Services</a:t>
                      </a:r>
                      <a:br>
                        <a:rPr lang="en-US" sz="2000">
                          <a:effectLst/>
                        </a:rPr>
                      </a:br>
                      <a:r>
                        <a:rPr lang="en-US" sz="2000">
                          <a:effectLst/>
                        </a:rPr>
                        <a:t>/Repositories</a:t>
                      </a:r>
                      <a:br>
                        <a:rPr lang="en-US" sz="2000">
                          <a:effectLst/>
                        </a:rPr>
                      </a:br>
                      <a:r>
                        <a:rPr lang="en-US" sz="2000">
                          <a:effectLst/>
                        </a:rPr>
                        <a:t>/Models</a:t>
                      </a:r>
                      <a:endParaRPr lang="en-US" sz="2000">
                        <a:effectLst/>
                        <a:latin typeface="Calibri" panose="020F0502020204030204" pitchFamily="34" charset="0"/>
                      </a:endParaRPr>
                    </a:p>
                  </a:txBody>
                  <a:tcPr marL="50800" marR="50800" marT="50800" marB="50800"/>
                </a:tc>
                <a:tc>
                  <a:txBody>
                    <a:bodyPr/>
                    <a:lstStyle/>
                    <a:p>
                      <a:pPr marL="0" marR="0" fontAlgn="t">
                        <a:buNone/>
                      </a:pPr>
                      <a:r>
                        <a:rPr lang="en-US" sz="2000" dirty="0">
                          <a:effectLst/>
                        </a:rPr>
                        <a:t>/Features</a:t>
                      </a:r>
                      <a:br>
                        <a:rPr lang="en-US" sz="2000" dirty="0">
                          <a:effectLst/>
                        </a:rPr>
                      </a:br>
                      <a:r>
                        <a:rPr lang="en-US" sz="2000" dirty="0">
                          <a:effectLst/>
                        </a:rPr>
                        <a:t>  /</a:t>
                      </a:r>
                      <a:r>
                        <a:rPr lang="en-US" sz="2000" dirty="0" err="1">
                          <a:effectLst/>
                        </a:rPr>
                        <a:t>UserRegistration</a:t>
                      </a:r>
                      <a:br>
                        <a:rPr lang="en-US" sz="2000" dirty="0">
                          <a:effectLst/>
                        </a:rPr>
                      </a:br>
                      <a:r>
                        <a:rPr lang="en-US" sz="2000" dirty="0">
                          <a:effectLst/>
                        </a:rPr>
                        <a:t>    - </a:t>
                      </a:r>
                      <a:r>
                        <a:rPr lang="en-US" sz="2000" dirty="0" err="1">
                          <a:effectLst/>
                        </a:rPr>
                        <a:t>RegisterUserCommand.cs</a:t>
                      </a:r>
                      <a:br>
                        <a:rPr lang="en-US" sz="2000" dirty="0">
                          <a:effectLst/>
                        </a:rPr>
                      </a:br>
                      <a:r>
                        <a:rPr lang="en-US" sz="2000" dirty="0">
                          <a:effectLst/>
                        </a:rPr>
                        <a:t>    - </a:t>
                      </a:r>
                      <a:r>
                        <a:rPr lang="en-US" sz="2000" dirty="0" err="1">
                          <a:effectLst/>
                        </a:rPr>
                        <a:t>RegisterUserHandler.cs</a:t>
                      </a:r>
                      <a:br>
                        <a:rPr lang="en-US" sz="2000" dirty="0">
                          <a:effectLst/>
                        </a:rPr>
                      </a:br>
                      <a:r>
                        <a:rPr lang="en-US" sz="2000" dirty="0">
                          <a:effectLst/>
                        </a:rPr>
                        <a:t>    - </a:t>
                      </a:r>
                      <a:r>
                        <a:rPr lang="en-US" sz="2000" dirty="0" err="1">
                          <a:effectLst/>
                        </a:rPr>
                        <a:t>RegisterUserValidator.cs</a:t>
                      </a:r>
                      <a:endParaRPr lang="en-US" sz="2000" dirty="0">
                        <a:effectLst/>
                        <a:latin typeface="Calibri" panose="020F0502020204030204" pitchFamily="34" charset="0"/>
                      </a:endParaRPr>
                    </a:p>
                  </a:txBody>
                  <a:tcPr marL="50800" marR="50800" marT="50800" marB="50800"/>
                </a:tc>
                <a:extLst>
                  <a:ext uri="{0D108BD9-81ED-4DB2-BD59-A6C34878D82A}">
                    <a16:rowId xmlns:a16="http://schemas.microsoft.com/office/drawing/2014/main" val="2047049980"/>
                  </a:ext>
                </a:extLst>
              </a:tr>
            </a:tbl>
          </a:graphicData>
        </a:graphic>
      </p:graphicFrame>
    </p:spTree>
    <p:extLst>
      <p:ext uri="{BB962C8B-B14F-4D97-AF65-F5344CB8AC3E}">
        <p14:creationId xmlns:p14="http://schemas.microsoft.com/office/powerpoint/2010/main" val="331075260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Why Use Vertical Slices?</a:t>
            </a:r>
          </a:p>
        </p:txBody>
      </p:sp>
      <p:sp>
        <p:nvSpPr>
          <p:cNvPr id="3" name="Content Placeholder 2"/>
          <p:cNvSpPr>
            <a:spLocks noGrp="1"/>
          </p:cNvSpPr>
          <p:nvPr>
            <p:ph idx="1"/>
          </p:nvPr>
        </p:nvSpPr>
        <p:spPr/>
        <p:txBody>
          <a:bodyPr numCol="2">
            <a:normAutofit fontScale="85000" lnSpcReduction="20000"/>
          </a:bodyPr>
          <a:lstStyle/>
          <a:p>
            <a:pPr marL="0" lvl="0" indent="0">
              <a:spcBef>
                <a:spcPts val="3000"/>
              </a:spcBef>
              <a:buNone/>
            </a:pPr>
            <a:r>
              <a:rPr b="1" dirty="0"/>
              <a:t>Developer Experience Benefits</a:t>
            </a:r>
          </a:p>
          <a:p>
            <a:pPr marL="0" lvl="0" indent="0">
              <a:buNone/>
            </a:pPr>
            <a:r>
              <a:rPr dirty="0"/>
              <a:t>✅ </a:t>
            </a:r>
            <a:r>
              <a:rPr b="1" dirty="0"/>
              <a:t>Faster Feature Development</a:t>
            </a:r>
          </a:p>
          <a:p>
            <a:pPr lvl="0"/>
            <a:r>
              <a:rPr dirty="0"/>
              <a:t>All related code in one location</a:t>
            </a:r>
          </a:p>
          <a:p>
            <a:pPr lvl="0"/>
            <a:r>
              <a:rPr dirty="0"/>
              <a:t>No jumping between folders</a:t>
            </a:r>
          </a:p>
          <a:p>
            <a:pPr lvl="0"/>
            <a:r>
              <a:rPr dirty="0"/>
              <a:t>New features don’t affect existing ones</a:t>
            </a:r>
          </a:p>
          <a:p>
            <a:pPr marL="0" lvl="0" indent="0">
              <a:buNone/>
            </a:pPr>
            <a:r>
              <a:rPr dirty="0"/>
              <a:t>✅ </a:t>
            </a:r>
            <a:r>
              <a:rPr b="1" dirty="0"/>
              <a:t>Easier Maintenance</a:t>
            </a:r>
          </a:p>
          <a:p>
            <a:pPr lvl="0"/>
            <a:r>
              <a:rPr dirty="0"/>
              <a:t>Changes isolated to single feature</a:t>
            </a:r>
          </a:p>
          <a:p>
            <a:pPr lvl="0"/>
            <a:r>
              <a:rPr dirty="0"/>
              <a:t>Clear boundaries reduce bugs</a:t>
            </a:r>
          </a:p>
          <a:p>
            <a:pPr lvl="0"/>
            <a:r>
              <a:rPr dirty="0"/>
              <a:t>Refactoring contained</a:t>
            </a:r>
          </a:p>
          <a:p>
            <a:pPr marL="0" lvl="0" indent="0">
              <a:buNone/>
            </a:pPr>
            <a:r>
              <a:rPr dirty="0"/>
              <a:t>✅ </a:t>
            </a:r>
            <a:r>
              <a:rPr b="1" dirty="0"/>
              <a:t>Better Team Collaboration</a:t>
            </a:r>
          </a:p>
          <a:p>
            <a:pPr lvl="0"/>
            <a:r>
              <a:rPr dirty="0"/>
              <a:t>Developers work on separate features simultaneously</a:t>
            </a:r>
          </a:p>
          <a:p>
            <a:pPr lvl="0"/>
            <a:r>
              <a:rPr dirty="0"/>
              <a:t>Fewer merge conflicts</a:t>
            </a:r>
          </a:p>
          <a:p>
            <a:pPr lvl="0"/>
            <a:r>
              <a:rPr dirty="0"/>
              <a:t>Clear ownership and responsibility</a:t>
            </a:r>
          </a:p>
          <a:p>
            <a:pPr marL="0" lvl="0" indent="0">
              <a:buNone/>
            </a:pPr>
            <a:r>
              <a:rPr dirty="0"/>
              <a:t>✅ </a:t>
            </a:r>
            <a:r>
              <a:rPr b="1" dirty="0"/>
              <a:t>Improved Testability</a:t>
            </a:r>
          </a:p>
          <a:p>
            <a:pPr lvl="0"/>
            <a:r>
              <a:rPr dirty="0"/>
              <a:t>Test complete features, not layers</a:t>
            </a:r>
          </a:p>
          <a:p>
            <a:pPr lvl="0"/>
            <a:r>
              <a:rPr dirty="0"/>
              <a:t>Mock at feature boundaries</a:t>
            </a:r>
          </a:p>
          <a:p>
            <a:pPr lvl="0"/>
            <a:r>
              <a:rPr dirty="0"/>
              <a:t>Integration tests straightforward</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668F-EF82-A418-D860-0508F60849FC}"/>
              </a:ext>
            </a:extLst>
          </p:cNvPr>
          <p:cNvSpPr>
            <a:spLocks noGrp="1"/>
          </p:cNvSpPr>
          <p:nvPr>
            <p:ph type="title"/>
          </p:nvPr>
        </p:nvSpPr>
        <p:spPr/>
        <p:txBody>
          <a:bodyPr>
            <a:normAutofit fontScale="90000"/>
          </a:bodyPr>
          <a:lstStyle/>
          <a:p>
            <a:r>
              <a:rPr lang="en-US" dirty="0"/>
              <a:t>Vertical Slice Instructions</a:t>
            </a:r>
          </a:p>
        </p:txBody>
      </p:sp>
      <p:sp>
        <p:nvSpPr>
          <p:cNvPr id="3" name="Content Placeholder 2">
            <a:extLst>
              <a:ext uri="{FF2B5EF4-FFF2-40B4-BE49-F238E27FC236}">
                <a16:creationId xmlns:a16="http://schemas.microsoft.com/office/drawing/2014/main" id="{F07F699C-7821-50F1-CC30-EEAE5C6C5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245885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Generating Implementation Prompts &amp; Verification</a:t>
            </a:r>
          </a:p>
        </p:txBody>
      </p:sp>
      <p:sp>
        <p:nvSpPr>
          <p:cNvPr id="3" name="Content Placeholder 2"/>
          <p:cNvSpPr>
            <a:spLocks noGrp="1"/>
          </p:cNvSpPr>
          <p:nvPr>
            <p:ph idx="1"/>
          </p:nvPr>
        </p:nvSpPr>
        <p:spPr/>
        <p:txBody>
          <a:bodyPr/>
          <a:lstStyle/>
          <a:p>
            <a:pPr lvl="0"/>
            <a:r>
              <a:t>Implementation prompts</a:t>
            </a:r>
          </a:p>
          <a:p>
            <a:pPr lvl="0"/>
            <a:r>
              <a:t>Implementation verification</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Exercise #12 – Executing Prompts</a:t>
            </a:r>
          </a:p>
        </p:txBody>
      </p:sp>
      <p:sp>
        <p:nvSpPr>
          <p:cNvPr id="3" name="Content Placeholder 2"/>
          <p:cNvSpPr>
            <a:spLocks noGrp="1"/>
          </p:cNvSpPr>
          <p:nvPr>
            <p:ph idx="1"/>
          </p:nvPr>
        </p:nvSpPr>
        <p:spPr/>
        <p:txBody>
          <a:bodyPr/>
          <a:lstStyle/>
          <a:p>
            <a:pPr marL="0" lvl="0" indent="0">
              <a:buNone/>
            </a:pPr>
            <a:r>
              <a:rPr b="1"/>
              <a:t>Objective</a:t>
            </a:r>
            <a:r>
              <a:t>: Execute implementation prompts using custom chat modes.</a:t>
            </a:r>
          </a:p>
          <a:p>
            <a:pPr lvl="0"/>
            <a:r>
              <a:t>Review the implementation prompts created earlier.</a:t>
            </a:r>
          </a:p>
          <a:p>
            <a:pPr lvl="0"/>
            <a:r>
              <a:t>Use prompts to guide agent actions.</a:t>
            </a:r>
          </a:p>
          <a:p>
            <a:pPr lvl="0"/>
            <a:r>
              <a:t>Test agent responses to prompts.</a:t>
            </a:r>
          </a:p>
          <a:p>
            <a:pPr lvl="0"/>
            <a:r>
              <a:t>Verify implementation passes verification checks.</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Wrap-Up and Open Q&amp;A</a:t>
            </a:r>
          </a:p>
        </p:txBody>
      </p:sp>
      <p:sp>
        <p:nvSpPr>
          <p:cNvPr id="3" name="Content Placeholder 2"/>
          <p:cNvSpPr>
            <a:spLocks noGrp="1"/>
          </p:cNvSpPr>
          <p:nvPr>
            <p:ph idx="1"/>
          </p:nvPr>
        </p:nvSpPr>
        <p:spPr/>
        <p:txBody>
          <a:bodyPr>
            <a:normAutofit lnSpcReduction="10000"/>
          </a:bodyPr>
          <a:lstStyle/>
          <a:p>
            <a:pPr lvl="0"/>
            <a:r>
              <a:rPr lang="en-US" dirty="0"/>
              <a:t>Everyone at CODE thanks you for attending</a:t>
            </a:r>
          </a:p>
          <a:p>
            <a:pPr lvl="0"/>
            <a:r>
              <a:rPr lang="en-US" dirty="0"/>
              <a:t>Expect an email with </a:t>
            </a:r>
          </a:p>
          <a:p>
            <a:pPr lvl="1"/>
            <a:r>
              <a:rPr lang="en-US" dirty="0"/>
              <a:t>Links to the recordings</a:t>
            </a:r>
          </a:p>
          <a:p>
            <a:pPr lvl="1"/>
            <a:r>
              <a:rPr lang="en-US" dirty="0"/>
              <a:t>A link to a survey</a:t>
            </a:r>
          </a:p>
          <a:p>
            <a:pPr lvl="0"/>
            <a:r>
              <a:rPr lang="en-US" dirty="0"/>
              <a:t>CODE is building a Claude Code course</a:t>
            </a:r>
          </a:p>
          <a:p>
            <a:pPr lvl="1"/>
            <a:r>
              <a:rPr lang="en-US" dirty="0"/>
              <a:t>If you or your org, is interested in helping us beta test the course. Let us know</a:t>
            </a:r>
          </a:p>
          <a:p>
            <a:r>
              <a:rPr lang="en-US" dirty="0"/>
              <a:t>Consider booking time for mentoring</a:t>
            </a:r>
          </a:p>
          <a:p>
            <a:r>
              <a:rPr lang="en-US" dirty="0"/>
              <a:t>Final questions?</a:t>
            </a:r>
            <a:endParaRPr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Pattern Matching</a:t>
            </a:r>
          </a:p>
        </p:txBody>
      </p:sp>
      <p:sp>
        <p:nvSpPr>
          <p:cNvPr id="3" name="Content Placeholder 2"/>
          <p:cNvSpPr>
            <a:spLocks noGrp="1"/>
          </p:cNvSpPr>
          <p:nvPr>
            <p:ph idx="1"/>
          </p:nvPr>
        </p:nvSpPr>
        <p:spPr/>
        <p:txBody>
          <a:bodyPr>
            <a:normAutofit fontScale="92500"/>
          </a:bodyPr>
          <a:lstStyle/>
          <a:p>
            <a:pPr marL="0" lvl="0" indent="0">
              <a:buNone/>
            </a:pPr>
            <a:r>
              <a:rPr b="1" dirty="0"/>
              <a:t>Three Levels of Scope Control</a:t>
            </a:r>
          </a:p>
          <a:p>
            <a:pPr lvl="0" indent="0">
              <a:buNone/>
            </a:pPr>
            <a:r>
              <a:rPr i="1" dirty="0">
                <a:solidFill>
                  <a:srgbClr val="60A0B0"/>
                </a:solidFill>
                <a:latin typeface="Courier"/>
              </a:rPr>
              <a:t># Global - Everything</a:t>
            </a:r>
            <a:br>
              <a:rPr dirty="0"/>
            </a:br>
            <a:r>
              <a:rPr dirty="0" err="1">
                <a:solidFill>
                  <a:srgbClr val="06287E"/>
                </a:solidFill>
                <a:latin typeface="Courier"/>
              </a:rPr>
              <a:t>applyTo</a:t>
            </a:r>
            <a:r>
              <a:rPr b="1" dirty="0">
                <a:solidFill>
                  <a:srgbClr val="007020"/>
                </a:solidFill>
                <a:latin typeface="Courier"/>
              </a:rPr>
              <a:t>:</a:t>
            </a:r>
            <a:r>
              <a:rPr dirty="0">
                <a:solidFill>
                  <a:srgbClr val="7D9029"/>
                </a:solidFill>
                <a:latin typeface="Courier"/>
              </a:rPr>
              <a:t> </a:t>
            </a:r>
            <a:r>
              <a:rPr dirty="0">
                <a:solidFill>
                  <a:schemeClr val="bg2">
                    <a:lumMod val="75000"/>
                  </a:schemeClr>
                </a:solidFill>
                <a:latin typeface="Courier"/>
              </a:rPr>
              <a:t>"**/*"</a:t>
            </a:r>
            <a:br>
              <a:rPr dirty="0"/>
            </a:br>
            <a:br>
              <a:rPr dirty="0"/>
            </a:br>
            <a:r>
              <a:rPr i="1" dirty="0">
                <a:solidFill>
                  <a:srgbClr val="60A0B0"/>
                </a:solidFill>
                <a:latin typeface="Courier"/>
              </a:rPr>
              <a:t># Directory-Specific - Slides only</a:t>
            </a:r>
            <a:br>
              <a:rPr dirty="0"/>
            </a:br>
            <a:r>
              <a:rPr dirty="0" err="1">
                <a:solidFill>
                  <a:srgbClr val="06287E"/>
                </a:solidFill>
                <a:latin typeface="Courier"/>
              </a:rPr>
              <a:t>applyTo</a:t>
            </a:r>
            <a:r>
              <a:rPr b="1" dirty="0">
                <a:solidFill>
                  <a:srgbClr val="007020"/>
                </a:solidFill>
                <a:latin typeface="Courier"/>
              </a:rPr>
              <a:t>:</a:t>
            </a:r>
            <a:r>
              <a:rPr dirty="0">
                <a:solidFill>
                  <a:srgbClr val="7D9029"/>
                </a:solidFill>
                <a:latin typeface="Courier"/>
              </a:rPr>
              <a:t> </a:t>
            </a:r>
            <a:r>
              <a:rPr dirty="0">
                <a:solidFill>
                  <a:schemeClr val="bg2">
                    <a:lumMod val="75000"/>
                  </a:schemeClr>
                </a:solidFill>
                <a:latin typeface="Courier"/>
              </a:rPr>
              <a:t>"Slides/individual-slides/**"</a:t>
            </a:r>
            <a:br>
              <a:rPr dirty="0"/>
            </a:br>
            <a:br>
              <a:rPr dirty="0"/>
            </a:br>
            <a:r>
              <a:rPr i="1" dirty="0">
                <a:solidFill>
                  <a:srgbClr val="60A0B0"/>
                </a:solidFill>
                <a:latin typeface="Courier"/>
              </a:rPr>
              <a:t># Type-Specific - Code files only</a:t>
            </a:r>
            <a:br>
              <a:rPr dirty="0"/>
            </a:br>
            <a:r>
              <a:rPr dirty="0" err="1">
                <a:solidFill>
                  <a:srgbClr val="06287E"/>
                </a:solidFill>
                <a:latin typeface="Courier"/>
              </a:rPr>
              <a:t>applyTo</a:t>
            </a:r>
            <a:r>
              <a:rPr b="1" dirty="0">
                <a:solidFill>
                  <a:srgbClr val="007020"/>
                </a:solidFill>
                <a:latin typeface="Courier"/>
              </a:rPr>
              <a:t>:</a:t>
            </a:r>
            <a:r>
              <a:rPr dirty="0">
                <a:solidFill>
                  <a:srgbClr val="7D9029"/>
                </a:solidFill>
                <a:latin typeface="Courier"/>
              </a:rPr>
              <a:t> </a:t>
            </a:r>
            <a:r>
              <a:rPr dirty="0">
                <a:solidFill>
                  <a:schemeClr val="bg2">
                    <a:lumMod val="75000"/>
                  </a:schemeClr>
                </a:solidFill>
                <a:latin typeface="Courier"/>
              </a:rPr>
              <a:t>"**/*.{</a:t>
            </a:r>
            <a:r>
              <a:rPr dirty="0" err="1">
                <a:solidFill>
                  <a:schemeClr val="bg2">
                    <a:lumMod val="75000"/>
                  </a:schemeClr>
                </a:solidFill>
                <a:latin typeface="Courier"/>
              </a:rPr>
              <a:t>cs,ts,js,py,java,go,rb</a:t>
            </a:r>
            <a:r>
              <a:rPr dirty="0">
                <a:solidFill>
                  <a:schemeClr val="bg2">
                    <a:lumMod val="75000"/>
                  </a:schemeClr>
                </a:solidFill>
                <a:latin typeface="Courier"/>
              </a:rPr>
              <a:t>}"</a:t>
            </a:r>
          </a:p>
          <a:p>
            <a:pPr marL="0" lvl="0" indent="0">
              <a:buNone/>
            </a:pPr>
            <a:r>
              <a:rPr b="1" dirty="0"/>
              <a:t>Result</a:t>
            </a:r>
            <a:r>
              <a:rPr dirty="0"/>
              <a:t>: Only matching instruction files are included in context</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Prompt Files: Reference, Don’t Control</a:t>
            </a:r>
          </a:p>
        </p:txBody>
      </p:sp>
      <p:sp>
        <p:nvSpPr>
          <p:cNvPr id="3" name="Content Placeholder 2"/>
          <p:cNvSpPr>
            <a:spLocks noGrp="1"/>
          </p:cNvSpPr>
          <p:nvPr>
            <p:ph idx="1"/>
          </p:nvPr>
        </p:nvSpPr>
        <p:spPr/>
        <p:txBody>
          <a:bodyPr>
            <a:normAutofit fontScale="85000" lnSpcReduction="20000"/>
          </a:bodyPr>
          <a:lstStyle/>
          <a:p>
            <a:pPr marL="0" lvl="0" indent="0">
              <a:buNone/>
            </a:pPr>
            <a:r>
              <a:rPr b="1"/>
              <a:t>Prompt files execute tasks, they don’t control instruction inclusion</a:t>
            </a:r>
          </a:p>
          <a:p>
            <a:pPr lvl="0" indent="0">
              <a:buNone/>
            </a:pPr>
            <a:r>
              <a:rPr i="1">
                <a:solidFill>
                  <a:srgbClr val="60A0B0"/>
                </a:solidFill>
                <a:latin typeface="Courier"/>
              </a:rPr>
              <a:t>&lt;!-- .github/prompts/create-api.prompt.md --&gt;</a:t>
            </a:r>
            <a:br/>
            <a:br/>
            <a:r>
              <a:rPr>
                <a:latin typeface="Courier"/>
              </a:rPr>
              <a:t>**CRITICAL**: All AI-generated artifacts MUST comply with</a:t>
            </a:r>
            <a:br/>
            <a:r>
              <a:rPr b="1" i="1">
                <a:solidFill>
                  <a:srgbClr val="60A0B0"/>
                </a:solidFill>
                <a:latin typeface="Courier"/>
              </a:rPr>
              <a:t>`.github/instructions/ai-assisted-output.instructions.md`</a:t>
            </a:r>
          </a:p>
          <a:p>
            <a:pPr marL="0" lvl="0" indent="0">
              <a:buNone/>
            </a:pPr>
            <a:r>
              <a:rPr b="1"/>
              <a:t>Key Distinction</a:t>
            </a:r>
            <a:r>
              <a:t>:</a:t>
            </a:r>
          </a:p>
          <a:p>
            <a:pPr lvl="0"/>
            <a:r>
              <a:t>✅ Can </a:t>
            </a:r>
            <a:r>
              <a:rPr b="1"/>
              <a:t>reference</a:t>
            </a:r>
            <a:r>
              <a:t> instruction requirements in content</a:t>
            </a:r>
          </a:p>
          <a:p>
            <a:pPr lvl="0"/>
            <a:r>
              <a:t>❌ </a:t>
            </a:r>
            <a:r>
              <a:rPr b="1"/>
              <a:t>Don’t control</a:t>
            </a:r>
            <a:r>
              <a:t> which instructions auto-include</a:t>
            </a:r>
          </a:p>
          <a:p>
            <a:pPr lvl="0"/>
            <a:r>
              <a:t>🎯 The target file’s </a:t>
            </a:r>
            <a:r>
              <a:rPr>
                <a:latin typeface="Courier"/>
              </a:rPr>
              <a:t>applyTo</a:t>
            </a:r>
            <a:r>
              <a:t> matching still determines inclusion</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Chat Modes: Persona, Not Pattern Control</a:t>
            </a:r>
          </a:p>
        </p:txBody>
      </p:sp>
      <p:sp>
        <p:nvSpPr>
          <p:cNvPr id="3" name="Content Placeholder 2"/>
          <p:cNvSpPr>
            <a:spLocks noGrp="1"/>
          </p:cNvSpPr>
          <p:nvPr>
            <p:ph idx="1"/>
          </p:nvPr>
        </p:nvSpPr>
        <p:spPr/>
        <p:txBody>
          <a:bodyPr>
            <a:normAutofit/>
          </a:bodyPr>
          <a:lstStyle/>
          <a:p>
            <a:pPr marL="0" lvl="0" indent="0">
              <a:buNone/>
            </a:pPr>
            <a:r>
              <a:rPr b="1" dirty="0"/>
              <a:t>Chat modes create specialized contexts, not instruction filters</a:t>
            </a:r>
          </a:p>
          <a:p>
            <a:pPr lvl="0" indent="0">
              <a:buNone/>
            </a:pPr>
            <a:r>
              <a:rPr i="1" dirty="0">
                <a:solidFill>
                  <a:srgbClr val="60A0B0"/>
                </a:solidFill>
                <a:latin typeface="Courier"/>
              </a:rPr>
              <a:t># .</a:t>
            </a:r>
            <a:r>
              <a:rPr i="1" dirty="0" err="1">
                <a:solidFill>
                  <a:srgbClr val="60A0B0"/>
                </a:solidFill>
                <a:latin typeface="Courier"/>
              </a:rPr>
              <a:t>github</a:t>
            </a:r>
            <a:r>
              <a:rPr i="1" dirty="0">
                <a:solidFill>
                  <a:srgbClr val="60A0B0"/>
                </a:solidFill>
                <a:latin typeface="Courier"/>
              </a:rPr>
              <a:t>/chatmodes/security-analyzer.chatmode.md</a:t>
            </a:r>
            <a:br>
              <a:rPr dirty="0"/>
            </a:br>
            <a:r>
              <a:rPr i="1" dirty="0">
                <a:solidFill>
                  <a:srgbClr val="60A0B0"/>
                </a:solidFill>
                <a:latin typeface="Courier"/>
              </a:rPr>
              <a:t># Focus: Code security, vulnerability detection</a:t>
            </a:r>
          </a:p>
          <a:p>
            <a:pPr marL="0" lvl="0" indent="0">
              <a:buNone/>
            </a:pPr>
            <a:r>
              <a:rPr b="1" dirty="0"/>
              <a:t>Interaction Model</a:t>
            </a:r>
            <a:r>
              <a:rPr dirty="0"/>
              <a:t>:</a:t>
            </a:r>
          </a:p>
        </p:txBody>
      </p:sp>
      <p:pic>
        <p:nvPicPr>
          <p:cNvPr id="5" name="Picture 4">
            <a:extLst>
              <a:ext uri="{FF2B5EF4-FFF2-40B4-BE49-F238E27FC236}">
                <a16:creationId xmlns:a16="http://schemas.microsoft.com/office/drawing/2014/main" id="{A7E59711-E84A-277E-955B-E241FB0842B7}"/>
              </a:ext>
            </a:extLst>
          </p:cNvPr>
          <p:cNvPicPr>
            <a:picLocks noChangeAspect="1"/>
          </p:cNvPicPr>
          <p:nvPr/>
        </p:nvPicPr>
        <p:blipFill>
          <a:blip r:embed="rId3"/>
          <a:stretch>
            <a:fillRect/>
          </a:stretch>
        </p:blipFill>
        <p:spPr>
          <a:xfrm>
            <a:off x="628650" y="3678587"/>
            <a:ext cx="7929507" cy="1191068"/>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The Control Hierarchy</a:t>
            </a:r>
          </a:p>
        </p:txBody>
      </p:sp>
      <p:sp>
        <p:nvSpPr>
          <p:cNvPr id="3" name="Content Placeholder 2"/>
          <p:cNvSpPr>
            <a:spLocks noGrp="1"/>
          </p:cNvSpPr>
          <p:nvPr>
            <p:ph idx="1"/>
          </p:nvPr>
        </p:nvSpPr>
        <p:spPr/>
        <p:txBody>
          <a:bodyPr>
            <a:normAutofit fontScale="85000" lnSpcReduction="20000"/>
          </a:bodyPr>
          <a:lstStyle/>
          <a:p>
            <a:pPr marL="0" lvl="0" indent="0">
              <a:buNone/>
            </a:pPr>
            <a:r>
              <a:rPr b="1" dirty="0"/>
              <a:t>Understanding the complete context assembly</a:t>
            </a:r>
          </a:p>
          <a:p>
            <a:pPr lvl="0" indent="0">
              <a:buNone/>
            </a:pPr>
            <a:r>
              <a:rPr dirty="0">
                <a:latin typeface="Courier"/>
              </a:rPr>
              <a:t>1. File Being Edited (e.g., </a:t>
            </a:r>
            <a:r>
              <a:rPr dirty="0" err="1">
                <a:latin typeface="Courier"/>
              </a:rPr>
              <a:t>src</a:t>
            </a:r>
            <a:r>
              <a:rPr dirty="0">
                <a:latin typeface="Courier"/>
              </a:rPr>
              <a:t>/</a:t>
            </a:r>
            <a:r>
              <a:rPr dirty="0" err="1">
                <a:latin typeface="Courier"/>
              </a:rPr>
              <a:t>api.ts</a:t>
            </a:r>
            <a:r>
              <a:rPr dirty="0">
                <a:latin typeface="Courier"/>
              </a:rPr>
              <a:t>)
          ↓
2. Instruction Files (</a:t>
            </a:r>
            <a:r>
              <a:rPr dirty="0" err="1">
                <a:latin typeface="Courier"/>
              </a:rPr>
              <a:t>applyTo</a:t>
            </a:r>
            <a:r>
              <a:rPr dirty="0">
                <a:latin typeface="Courier"/>
              </a:rPr>
              <a:t> pattern matching)
          ↓
3. Active Chat Mode (if any - adds persona/context)
          ↓
4. Prompt Files (can reference additional instructions)
          ↓
5. Manual @-mentions (explicit instruction references)</a:t>
            </a:r>
          </a:p>
        </p:txBody>
      </p:sp>
    </p:spTree>
  </p:cSld>
  <p:clrMapOvr>
    <a:masterClrMapping/>
  </p:clrMapOvr>
  <p:transition>
    <p:fade/>
  </p:transition>
</p:sld>
</file>

<file path=ppt/theme/theme1.xml><?xml version="1.0" encoding="utf-8"?>
<a:theme xmlns:a="http://schemas.openxmlformats.org/drawingml/2006/main" name="CODE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DEA5D72-37B1-4E22-BDC4-A589D83B7646}" vid="{DD254BF8-1D5F-4196-AA68-4DB20BF61A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jMM CODE Training Slide Template-Plato-SP9</Template>
  <TotalTime>5419</TotalTime>
  <Words>10997</Words>
  <Application>Microsoft Office PowerPoint</Application>
  <PresentationFormat>On-screen Show (16:9)</PresentationFormat>
  <Paragraphs>1618</Paragraphs>
  <Slides>58</Slides>
  <Notes>42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Courier</vt:lpstr>
      <vt:lpstr>Noto Sans</vt:lpstr>
      <vt:lpstr>Victor Mono</vt:lpstr>
      <vt:lpstr>Wingdings</vt:lpstr>
      <vt:lpstr>CODE Training</vt:lpstr>
      <vt:lpstr>AI Assisted Software Development</vt:lpstr>
      <vt:lpstr>John Michael Miller</vt:lpstr>
      <vt:lpstr>Agenda</vt:lpstr>
      <vt:lpstr>Controlling GitHub Copilot Instruction Files</vt:lpstr>
      <vt:lpstr>The Core Concept</vt:lpstr>
      <vt:lpstr>Pattern Matching</vt:lpstr>
      <vt:lpstr>Prompt Files: Reference, Don’t Control</vt:lpstr>
      <vt:lpstr>Chat Modes: Persona, Not Pattern Control</vt:lpstr>
      <vt:lpstr>The Control Hierarchy</vt:lpstr>
      <vt:lpstr>Practical Control Strategies</vt:lpstr>
      <vt:lpstr>Real-World Examples</vt:lpstr>
      <vt:lpstr>Key Takeaways</vt:lpstr>
      <vt:lpstr>MCP Servers</vt:lpstr>
      <vt:lpstr>What is MCP?</vt:lpstr>
      <vt:lpstr>MCP Architecture Overview</vt:lpstr>
      <vt:lpstr>Copilot + MCP Integration</vt:lpstr>
      <vt:lpstr>Popular MCP Servers to Use</vt:lpstr>
      <vt:lpstr>Finding MCP Servers</vt:lpstr>
      <vt:lpstr>What Copilot Looks For</vt:lpstr>
      <vt:lpstr>Order of Precedence</vt:lpstr>
      <vt:lpstr>What Are Custom Agents?</vt:lpstr>
      <vt:lpstr>Where to Create Custom Agents</vt:lpstr>
      <vt:lpstr>Creating on GitHub: Step-by-Step</vt:lpstr>
      <vt:lpstr>Creating in VS Code</vt:lpstr>
      <vt:lpstr>Agent Profile Structure</vt:lpstr>
      <vt:lpstr>Example 1: Testing Specialist</vt:lpstr>
      <vt:lpstr>Example 2: Implementation Planner</vt:lpstr>
      <vt:lpstr>Using Custom Agents</vt:lpstr>
      <vt:lpstr>Best Practices</vt:lpstr>
      <vt:lpstr>Greenfield Chat Modes</vt:lpstr>
      <vt:lpstr>Product Manager</vt:lpstr>
      <vt:lpstr>Solution Architect</vt:lpstr>
      <vt:lpstr>Senior Developer</vt:lpstr>
      <vt:lpstr>Technical Writer</vt:lpstr>
      <vt:lpstr>Security Reviewer</vt:lpstr>
      <vt:lpstr>DevOps Engineer</vt:lpstr>
      <vt:lpstr>DevTest Engineer</vt:lpstr>
      <vt:lpstr>SRE (Site Reliability Engineer)</vt:lpstr>
      <vt:lpstr>Solution Architect Prompts</vt:lpstr>
      <vt:lpstr>If you said: "Design an architecture for a Windows desktop application that manages real-time inventory for a warehouse"</vt:lpstr>
      <vt:lpstr>Core Instructions</vt:lpstr>
      <vt:lpstr>Starting with Project Requirements</vt:lpstr>
      <vt:lpstr>Business Rules as Requirements</vt:lpstr>
      <vt:lpstr>Conceptual Models</vt:lpstr>
      <vt:lpstr>Object Role Models</vt:lpstr>
      <vt:lpstr>Zeus.Academia.3b</vt:lpstr>
      <vt:lpstr>Use Cases</vt:lpstr>
      <vt:lpstr>Exercise: Generate Business Requirements</vt:lpstr>
      <vt:lpstr>Getting Started Checklist</vt:lpstr>
      <vt:lpstr>Getting Started Checklist (Continued)</vt:lpstr>
      <vt:lpstr>High Level AI Assisted Workflow</vt:lpstr>
      <vt:lpstr>What Are Vertical Slices?</vt:lpstr>
      <vt:lpstr>Traditional Layered vs Vertical Slices:</vt:lpstr>
      <vt:lpstr>Why Use Vertical Slices?</vt:lpstr>
      <vt:lpstr>Vertical Slice Instructions</vt:lpstr>
      <vt:lpstr>Generating Implementation Prompts &amp; Verification</vt:lpstr>
      <vt:lpstr>Exercise #12 – Executing Prompts</vt:lpstr>
      <vt:lpstr>Wrap-Up and Open Q&amp;A</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Miller</dc:creator>
  <cp:keywords/>
  <cp:lastModifiedBy>John Miller</cp:lastModifiedBy>
  <cp:revision>8</cp:revision>
  <dcterms:created xsi:type="dcterms:W3CDTF">2025-10-23T13:42:31Z</dcterms:created>
  <dcterms:modified xsi:type="dcterms:W3CDTF">2026-02-13T15:27:10Z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#fff</vt:lpwstr>
  </property>
  <property fmtid="{D5CDD505-2E9C-101B-9397-08002B2CF9AE}" pid="4" name="marp">
    <vt:lpwstr>True</vt:lpwstr>
  </property>
  <property fmtid="{D5CDD505-2E9C-101B-9397-08002B2CF9AE}" pid="5" name="paginate">
    <vt:lpwstr>True</vt:lpwstr>
  </property>
</Properties>
</file>